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61"/>
  </p:notesMasterIdLst>
  <p:sldIdLst>
    <p:sldId id="269" r:id="rId2"/>
    <p:sldId id="257" r:id="rId3"/>
    <p:sldId id="350" r:id="rId4"/>
    <p:sldId id="259" r:id="rId5"/>
    <p:sldId id="345" r:id="rId6"/>
    <p:sldId id="347" r:id="rId7"/>
    <p:sldId id="398" r:id="rId8"/>
    <p:sldId id="354" r:id="rId9"/>
    <p:sldId id="348" r:id="rId10"/>
    <p:sldId id="276" r:id="rId11"/>
    <p:sldId id="361" r:id="rId12"/>
    <p:sldId id="383" r:id="rId13"/>
    <p:sldId id="313" r:id="rId14"/>
    <p:sldId id="314" r:id="rId15"/>
    <p:sldId id="386" r:id="rId16"/>
    <p:sldId id="290" r:id="rId17"/>
    <p:sldId id="294" r:id="rId18"/>
    <p:sldId id="315" r:id="rId19"/>
    <p:sldId id="316" r:id="rId20"/>
    <p:sldId id="387" r:id="rId21"/>
    <p:sldId id="396" r:id="rId22"/>
    <p:sldId id="388" r:id="rId23"/>
    <p:sldId id="344" r:id="rId24"/>
    <p:sldId id="389" r:id="rId25"/>
    <p:sldId id="338" r:id="rId26"/>
    <p:sldId id="390" r:id="rId27"/>
    <p:sldId id="377" r:id="rId28"/>
    <p:sldId id="284" r:id="rId29"/>
    <p:sldId id="379" r:id="rId30"/>
    <p:sldId id="382" r:id="rId31"/>
    <p:sldId id="391" r:id="rId32"/>
    <p:sldId id="349" r:id="rId33"/>
    <p:sldId id="392" r:id="rId34"/>
    <p:sldId id="339" r:id="rId35"/>
    <p:sldId id="393" r:id="rId36"/>
    <p:sldId id="352" r:id="rId37"/>
    <p:sldId id="394" r:id="rId38"/>
    <p:sldId id="282" r:id="rId39"/>
    <p:sldId id="270" r:id="rId40"/>
    <p:sldId id="283" r:id="rId41"/>
    <p:sldId id="351" r:id="rId42"/>
    <p:sldId id="375" r:id="rId43"/>
    <p:sldId id="376" r:id="rId44"/>
    <p:sldId id="403" r:id="rId45"/>
    <p:sldId id="360" r:id="rId46"/>
    <p:sldId id="406" r:id="rId47"/>
    <p:sldId id="405" r:id="rId48"/>
    <p:sldId id="400" r:id="rId49"/>
    <p:sldId id="359" r:id="rId50"/>
    <p:sldId id="404" r:id="rId51"/>
    <p:sldId id="399" r:id="rId52"/>
    <p:sldId id="372" r:id="rId53"/>
    <p:sldId id="407" r:id="rId54"/>
    <p:sldId id="408" r:id="rId55"/>
    <p:sldId id="340" r:id="rId56"/>
    <p:sldId id="355" r:id="rId57"/>
    <p:sldId id="381" r:id="rId58"/>
    <p:sldId id="378" r:id="rId59"/>
    <p:sldId id="28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Shi" initials="L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AE8D7-9CC3-F46E-E191-0F1715E52C84}" v="4" dt="2018-08-22T09:59:08.092"/>
    <p1510:client id="{4102452F-8793-0C15-B608-673CB01E7124}" v="3" dt="2018-08-22T08:58:59.068"/>
    <p1510:client id="{4138129D-0867-46DA-83FA-E2528768E966}" v="46" dt="2018-08-22T09:45:31.557"/>
    <p1510:client id="{7A949ACE-5FE6-21D8-11B9-7521E9641312}" v="1" dt="2018-08-22T20:41:45.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83"/>
  </p:normalViewPr>
  <p:slideViewPr>
    <p:cSldViewPr snapToGrid="0">
      <p:cViewPr>
        <p:scale>
          <a:sx n="105" d="100"/>
          <a:sy n="105" d="100"/>
        </p:scale>
        <p:origin x="840"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E87DB5-CEFC-4863-9BB2-12B67FA38883}" type="doc">
      <dgm:prSet loTypeId="urn:microsoft.com/office/officeart/2005/8/layout/hChevron3" loCatId="process" qsTypeId="urn:microsoft.com/office/officeart/2005/8/quickstyle/simple1" qsCatId="simple" csTypeId="urn:microsoft.com/office/officeart/2005/8/colors/accent1_2" csCatId="accent1" phldr="1"/>
      <dgm:spPr/>
    </dgm:pt>
    <dgm:pt modelId="{89914C13-8095-4FFB-B7EC-FC85A0A8FBC7}">
      <dgm:prSet phldrT="[Text]"/>
      <dgm:spPr/>
      <dgm:t>
        <a:bodyPr/>
        <a:lstStyle/>
        <a:p>
          <a:r>
            <a:rPr lang="en-US">
              <a:cs typeface="Calibri Light"/>
            </a:rPr>
            <a:t>Label</a:t>
          </a:r>
          <a:endParaRPr lang="en-US" sz="3000">
            <a:solidFill>
              <a:srgbClr val="010000"/>
            </a:solidFill>
            <a:latin typeface="Calibri Light"/>
            <a:cs typeface="Calibri Light"/>
          </a:endParaRPr>
        </a:p>
      </dgm:t>
    </dgm:pt>
    <dgm:pt modelId="{A1797B23-085A-4C27-82C6-C583B293DC7D}" type="parTrans" cxnId="{6BE7B578-D534-459E-BB0E-C3B5F454BA48}">
      <dgm:prSet/>
      <dgm:spPr/>
    </dgm:pt>
    <dgm:pt modelId="{02B16585-57C6-440F-B478-C6DF7D916F7F}" type="sibTrans" cxnId="{6BE7B578-D534-459E-BB0E-C3B5F454BA48}">
      <dgm:prSet/>
      <dgm:spPr/>
    </dgm:pt>
    <dgm:pt modelId="{C964017D-31B3-4D42-8EA6-E3884A4847F7}">
      <dgm:prSet phldrT="[Text]"/>
      <dgm:spPr/>
      <dgm:t>
        <a:bodyPr/>
        <a:lstStyle/>
        <a:p>
          <a:r>
            <a:rPr lang="en-US">
              <a:cs typeface="Calibri Light"/>
            </a:rPr>
            <a:t>Train Classifier</a:t>
          </a:r>
        </a:p>
      </dgm:t>
    </dgm:pt>
    <dgm:pt modelId="{7D1E0D9A-A0E3-4DC2-8A9A-09B198A36525}" type="parTrans" cxnId="{267A4D9A-AFA2-42E6-B060-72F3D16FA014}">
      <dgm:prSet/>
      <dgm:spPr/>
    </dgm:pt>
    <dgm:pt modelId="{7027FD23-CE9F-41B3-BD41-81995A1CA723}" type="sibTrans" cxnId="{267A4D9A-AFA2-42E6-B060-72F3D16FA014}">
      <dgm:prSet/>
      <dgm:spPr/>
    </dgm:pt>
    <dgm:pt modelId="{8095C4F6-E29F-448A-AC6A-BBB3A99AD3A5}">
      <dgm:prSet phldrT="[Text]"/>
      <dgm:spPr/>
      <dgm:t>
        <a:bodyPr/>
        <a:lstStyle/>
        <a:p>
          <a:r>
            <a:rPr lang="en-US">
              <a:cs typeface="Calibri Light"/>
            </a:rPr>
            <a:t>Use Classifier</a:t>
          </a:r>
        </a:p>
      </dgm:t>
    </dgm:pt>
    <dgm:pt modelId="{DABCD28B-DF2B-46B9-829C-1139570B5B5D}" type="parTrans" cxnId="{84964B09-38FB-4FFF-A8C6-A6EC52A80A68}">
      <dgm:prSet/>
      <dgm:spPr/>
    </dgm:pt>
    <dgm:pt modelId="{A6E4221D-B11F-4BCA-A886-487CA008B0FA}" type="sibTrans" cxnId="{84964B09-38FB-4FFF-A8C6-A6EC52A80A68}">
      <dgm:prSet/>
      <dgm:spPr/>
    </dgm:pt>
    <dgm:pt modelId="{D366B3DD-4769-4428-8DD1-AE5DEE2FBAEA}" type="pres">
      <dgm:prSet presAssocID="{37E87DB5-CEFC-4863-9BB2-12B67FA38883}" presName="Name0" presStyleCnt="0">
        <dgm:presLayoutVars>
          <dgm:dir/>
          <dgm:resizeHandles val="exact"/>
        </dgm:presLayoutVars>
      </dgm:prSet>
      <dgm:spPr/>
    </dgm:pt>
    <dgm:pt modelId="{1BF70E45-DF06-44F9-A274-891F02A84556}" type="pres">
      <dgm:prSet presAssocID="{89914C13-8095-4FFB-B7EC-FC85A0A8FBC7}" presName="parTxOnly" presStyleLbl="node1" presStyleIdx="0" presStyleCnt="3">
        <dgm:presLayoutVars>
          <dgm:bulletEnabled val="1"/>
        </dgm:presLayoutVars>
      </dgm:prSet>
      <dgm:spPr/>
    </dgm:pt>
    <dgm:pt modelId="{9AB7EFFB-CB7A-4157-830B-C201C3D27A3F}" type="pres">
      <dgm:prSet presAssocID="{02B16585-57C6-440F-B478-C6DF7D916F7F}" presName="parSpace" presStyleCnt="0"/>
      <dgm:spPr/>
    </dgm:pt>
    <dgm:pt modelId="{11B58C31-170F-4DFD-A1D8-63B973307664}" type="pres">
      <dgm:prSet presAssocID="{C964017D-31B3-4D42-8EA6-E3884A4847F7}" presName="parTxOnly" presStyleLbl="node1" presStyleIdx="1" presStyleCnt="3">
        <dgm:presLayoutVars>
          <dgm:bulletEnabled val="1"/>
        </dgm:presLayoutVars>
      </dgm:prSet>
      <dgm:spPr/>
    </dgm:pt>
    <dgm:pt modelId="{6D43A6BE-C01F-4DFD-BEFB-AB4D9CA1CD83}" type="pres">
      <dgm:prSet presAssocID="{7027FD23-CE9F-41B3-BD41-81995A1CA723}" presName="parSpace" presStyleCnt="0"/>
      <dgm:spPr/>
    </dgm:pt>
    <dgm:pt modelId="{601E5AF8-82BB-4F5A-98D0-001D7E5B41F6}" type="pres">
      <dgm:prSet presAssocID="{8095C4F6-E29F-448A-AC6A-BBB3A99AD3A5}" presName="parTxOnly" presStyleLbl="node1" presStyleIdx="2" presStyleCnt="3">
        <dgm:presLayoutVars>
          <dgm:bulletEnabled val="1"/>
        </dgm:presLayoutVars>
      </dgm:prSet>
      <dgm:spPr/>
    </dgm:pt>
  </dgm:ptLst>
  <dgm:cxnLst>
    <dgm:cxn modelId="{84964B09-38FB-4FFF-A8C6-A6EC52A80A68}" srcId="{37E87DB5-CEFC-4863-9BB2-12B67FA38883}" destId="{8095C4F6-E29F-448A-AC6A-BBB3A99AD3A5}" srcOrd="2" destOrd="0" parTransId="{DABCD28B-DF2B-46B9-829C-1139570B5B5D}" sibTransId="{A6E4221D-B11F-4BCA-A886-487CA008B0FA}"/>
    <dgm:cxn modelId="{CF5CF72E-C629-4975-8F28-D175013134C1}" type="presOf" srcId="{8095C4F6-E29F-448A-AC6A-BBB3A99AD3A5}" destId="{601E5AF8-82BB-4F5A-98D0-001D7E5B41F6}" srcOrd="0" destOrd="0" presId="urn:microsoft.com/office/officeart/2005/8/layout/hChevron3"/>
    <dgm:cxn modelId="{6BE7B578-D534-459E-BB0E-C3B5F454BA48}" srcId="{37E87DB5-CEFC-4863-9BB2-12B67FA38883}" destId="{89914C13-8095-4FFB-B7EC-FC85A0A8FBC7}" srcOrd="0" destOrd="0" parTransId="{A1797B23-085A-4C27-82C6-C583B293DC7D}" sibTransId="{02B16585-57C6-440F-B478-C6DF7D916F7F}"/>
    <dgm:cxn modelId="{267A4D9A-AFA2-42E6-B060-72F3D16FA014}" srcId="{37E87DB5-CEFC-4863-9BB2-12B67FA38883}" destId="{C964017D-31B3-4D42-8EA6-E3884A4847F7}" srcOrd="1" destOrd="0" parTransId="{7D1E0D9A-A0E3-4DC2-8A9A-09B198A36525}" sibTransId="{7027FD23-CE9F-41B3-BD41-81995A1CA723}"/>
    <dgm:cxn modelId="{F1C8BDAE-85C4-4BDE-BA20-3DF9AD76C344}" type="presOf" srcId="{C964017D-31B3-4D42-8EA6-E3884A4847F7}" destId="{11B58C31-170F-4DFD-A1D8-63B973307664}" srcOrd="0" destOrd="0" presId="urn:microsoft.com/office/officeart/2005/8/layout/hChevron3"/>
    <dgm:cxn modelId="{285D5CBD-5C21-4703-86AF-2A5F70C356E8}" type="presOf" srcId="{89914C13-8095-4FFB-B7EC-FC85A0A8FBC7}" destId="{1BF70E45-DF06-44F9-A274-891F02A84556}" srcOrd="0" destOrd="0" presId="urn:microsoft.com/office/officeart/2005/8/layout/hChevron3"/>
    <dgm:cxn modelId="{C51C95F7-1028-460F-A0FF-D584D1DA10A8}" type="presOf" srcId="{37E87DB5-CEFC-4863-9BB2-12B67FA38883}" destId="{D366B3DD-4769-4428-8DD1-AE5DEE2FBAEA}" srcOrd="0" destOrd="0" presId="urn:microsoft.com/office/officeart/2005/8/layout/hChevron3"/>
    <dgm:cxn modelId="{C527893A-1F38-44E1-A5F2-6A6676E6B286}" type="presParOf" srcId="{D366B3DD-4769-4428-8DD1-AE5DEE2FBAEA}" destId="{1BF70E45-DF06-44F9-A274-891F02A84556}" srcOrd="0" destOrd="0" presId="urn:microsoft.com/office/officeart/2005/8/layout/hChevron3"/>
    <dgm:cxn modelId="{2E50B62B-A3E3-4E5C-A355-83752BCE2F23}" type="presParOf" srcId="{D366B3DD-4769-4428-8DD1-AE5DEE2FBAEA}" destId="{9AB7EFFB-CB7A-4157-830B-C201C3D27A3F}" srcOrd="1" destOrd="0" presId="urn:microsoft.com/office/officeart/2005/8/layout/hChevron3"/>
    <dgm:cxn modelId="{2605DC40-18D8-486A-ACE6-DB1A6BD5B5C4}" type="presParOf" srcId="{D366B3DD-4769-4428-8DD1-AE5DEE2FBAEA}" destId="{11B58C31-170F-4DFD-A1D8-63B973307664}" srcOrd="2" destOrd="0" presId="urn:microsoft.com/office/officeart/2005/8/layout/hChevron3"/>
    <dgm:cxn modelId="{669C47FC-F3C6-4A35-A54F-AE0191A10FC5}" type="presParOf" srcId="{D366B3DD-4769-4428-8DD1-AE5DEE2FBAEA}" destId="{6D43A6BE-C01F-4DFD-BEFB-AB4D9CA1CD83}" srcOrd="3" destOrd="0" presId="urn:microsoft.com/office/officeart/2005/8/layout/hChevron3"/>
    <dgm:cxn modelId="{7A74E22A-13C0-491E-BFC0-3144C5CE723A}" type="presParOf" srcId="{D366B3DD-4769-4428-8DD1-AE5DEE2FBAEA}" destId="{601E5AF8-82BB-4F5A-98D0-001D7E5B41F6}"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70E45-DF06-44F9-A274-891F02A84556}">
      <dsp:nvSpPr>
        <dsp:cNvPr id="0" name=""/>
        <dsp:cNvSpPr/>
      </dsp:nvSpPr>
      <dsp:spPr>
        <a:xfrm>
          <a:off x="5022" y="2160860"/>
          <a:ext cx="4392289" cy="175691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034"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Label</a:t>
          </a:r>
          <a:endParaRPr lang="en-US" sz="5100" kern="1200">
            <a:solidFill>
              <a:srgbClr val="010000"/>
            </a:solidFill>
            <a:latin typeface="Calibri Light"/>
            <a:cs typeface="Calibri Light"/>
          </a:endParaRPr>
        </a:p>
      </dsp:txBody>
      <dsp:txXfrm>
        <a:off x="5022" y="2160860"/>
        <a:ext cx="3953060" cy="1756915"/>
      </dsp:txXfrm>
    </dsp:sp>
    <dsp:sp modelId="{11B58C31-170F-4DFD-A1D8-63B973307664}">
      <dsp:nvSpPr>
        <dsp:cNvPr id="0" name=""/>
        <dsp:cNvSpPr/>
      </dsp:nvSpPr>
      <dsp:spPr>
        <a:xfrm>
          <a:off x="3518854" y="2160860"/>
          <a:ext cx="4392289" cy="17569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26"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Train Classifier</a:t>
          </a:r>
        </a:p>
      </dsp:txBody>
      <dsp:txXfrm>
        <a:off x="4397312" y="2160860"/>
        <a:ext cx="2635374" cy="1756915"/>
      </dsp:txXfrm>
    </dsp:sp>
    <dsp:sp modelId="{601E5AF8-82BB-4F5A-98D0-001D7E5B41F6}">
      <dsp:nvSpPr>
        <dsp:cNvPr id="0" name=""/>
        <dsp:cNvSpPr/>
      </dsp:nvSpPr>
      <dsp:spPr>
        <a:xfrm>
          <a:off x="7032686" y="2160860"/>
          <a:ext cx="4392289" cy="17569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26"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Use Classifier</a:t>
          </a:r>
        </a:p>
      </dsp:txBody>
      <dsp:txXfrm>
        <a:off x="7911144" y="2160860"/>
        <a:ext cx="2635374" cy="175691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87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87313"/>
          </a:xfrm>
          <a:prstGeom prst="rect">
            <a:avLst/>
          </a:prstGeom>
        </p:spPr>
        <p:txBody>
          <a:bodyPr vert="horz" lIns="91440" tIns="45720" rIns="91440" bIns="45720" rtlCol="0"/>
          <a:lstStyle>
            <a:lvl1pPr algn="r">
              <a:defRPr sz="1200"/>
            </a:lvl1pPr>
          </a:lstStyle>
          <a:p>
            <a:fld id="{9FF93E47-B9A6-4D05-A495-27F5385384DB}" type="datetimeFigureOut">
              <a:rPr lang="en-US"/>
              <a:t>8/27/2018</a:t>
            </a:fld>
            <a:endParaRPr lang="en-US"/>
          </a:p>
        </p:txBody>
      </p:sp>
      <p:sp>
        <p:nvSpPr>
          <p:cNvPr id="4" name="Slide Image Placeholder 3"/>
          <p:cNvSpPr>
            <a:spLocks noGrp="1" noRot="1" noChangeAspect="1"/>
          </p:cNvSpPr>
          <p:nvPr>
            <p:ph type="sldImg" idx="2"/>
          </p:nvPr>
        </p:nvSpPr>
        <p:spPr>
          <a:xfrm>
            <a:off x="2909888" y="217488"/>
            <a:ext cx="1038225" cy="584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835025"/>
            <a:ext cx="5486400" cy="6826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646238"/>
            <a:ext cx="2971800" cy="873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646238"/>
            <a:ext cx="2971800" cy="87312"/>
          </a:xfrm>
          <a:prstGeom prst="rect">
            <a:avLst/>
          </a:prstGeom>
        </p:spPr>
        <p:txBody>
          <a:bodyPr vert="horz" lIns="91440" tIns="45720" rIns="91440" bIns="45720" rtlCol="0" anchor="b"/>
          <a:lstStyle>
            <a:lvl1pPr algn="r">
              <a:defRPr sz="1200"/>
            </a:lvl1pPr>
          </a:lstStyle>
          <a:p>
            <a:fld id="{90AC9CB8-4D21-42D2-9821-A730E60B4866}" type="slidenum">
              <a:rPr lang="en-US"/>
              <a:t>‹#›</a:t>
            </a:fld>
            <a:endParaRPr lang="en-US"/>
          </a:p>
        </p:txBody>
      </p:sp>
    </p:spTree>
    <p:extLst>
      <p:ext uri="{BB962C8B-B14F-4D97-AF65-F5344CB8AC3E}">
        <p14:creationId xmlns:p14="http://schemas.microsoft.com/office/powerpoint/2010/main" val="11008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a:t>
            </a:fld>
            <a:endParaRPr lang="en-US"/>
          </a:p>
        </p:txBody>
      </p:sp>
    </p:spTree>
    <p:extLst>
      <p:ext uri="{BB962C8B-B14F-4D97-AF65-F5344CB8AC3E}">
        <p14:creationId xmlns:p14="http://schemas.microsoft.com/office/powerpoint/2010/main" val="1918116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14</a:t>
            </a:fld>
            <a:endParaRPr lang="en-US"/>
          </a:p>
        </p:txBody>
      </p:sp>
    </p:spTree>
    <p:extLst>
      <p:ext uri="{BB962C8B-B14F-4D97-AF65-F5344CB8AC3E}">
        <p14:creationId xmlns:p14="http://schemas.microsoft.com/office/powerpoint/2010/main" val="1427153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16</a:t>
            </a:fld>
            <a:endParaRPr lang="en-US"/>
          </a:p>
        </p:txBody>
      </p:sp>
    </p:spTree>
    <p:extLst>
      <p:ext uri="{BB962C8B-B14F-4D97-AF65-F5344CB8AC3E}">
        <p14:creationId xmlns:p14="http://schemas.microsoft.com/office/powerpoint/2010/main" val="239594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17</a:t>
            </a:fld>
            <a:endParaRPr lang="en-US"/>
          </a:p>
        </p:txBody>
      </p:sp>
    </p:spTree>
    <p:extLst>
      <p:ext uri="{BB962C8B-B14F-4D97-AF65-F5344CB8AC3E}">
        <p14:creationId xmlns:p14="http://schemas.microsoft.com/office/powerpoint/2010/main" val="242439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68FF75-AAF2-2041-8052-7B8BE908F460}" type="slidenum">
              <a:rPr lang="en-US" smtClean="0"/>
              <a:t>23</a:t>
            </a:fld>
            <a:endParaRPr lang="en-US"/>
          </a:p>
        </p:txBody>
      </p:sp>
    </p:spTree>
    <p:extLst>
      <p:ext uri="{BB962C8B-B14F-4D97-AF65-F5344CB8AC3E}">
        <p14:creationId xmlns:p14="http://schemas.microsoft.com/office/powerpoint/2010/main" val="113467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25</a:t>
            </a:fld>
            <a:endParaRPr lang="en-US"/>
          </a:p>
        </p:txBody>
      </p:sp>
    </p:spTree>
    <p:extLst>
      <p:ext uri="{BB962C8B-B14F-4D97-AF65-F5344CB8AC3E}">
        <p14:creationId xmlns:p14="http://schemas.microsoft.com/office/powerpoint/2010/main" val="338312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27</a:t>
            </a:fld>
            <a:endParaRPr lang="en-US"/>
          </a:p>
        </p:txBody>
      </p:sp>
    </p:spTree>
    <p:extLst>
      <p:ext uri="{BB962C8B-B14F-4D97-AF65-F5344CB8AC3E}">
        <p14:creationId xmlns:p14="http://schemas.microsoft.com/office/powerpoint/2010/main" val="207906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29</a:t>
            </a:fld>
            <a:endParaRPr lang="en-US"/>
          </a:p>
        </p:txBody>
      </p:sp>
    </p:spTree>
    <p:extLst>
      <p:ext uri="{BB962C8B-B14F-4D97-AF65-F5344CB8AC3E}">
        <p14:creationId xmlns:p14="http://schemas.microsoft.com/office/powerpoint/2010/main" val="218027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30</a:t>
            </a:fld>
            <a:endParaRPr lang="en-US"/>
          </a:p>
        </p:txBody>
      </p:sp>
    </p:spTree>
    <p:extLst>
      <p:ext uri="{BB962C8B-B14F-4D97-AF65-F5344CB8AC3E}">
        <p14:creationId xmlns:p14="http://schemas.microsoft.com/office/powerpoint/2010/main" val="269995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34</a:t>
            </a:fld>
            <a:endParaRPr lang="en-US"/>
          </a:p>
        </p:txBody>
      </p:sp>
    </p:spTree>
    <p:extLst>
      <p:ext uri="{BB962C8B-B14F-4D97-AF65-F5344CB8AC3E}">
        <p14:creationId xmlns:p14="http://schemas.microsoft.com/office/powerpoint/2010/main" val="1217914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Char char="•"/>
            </a:pPr>
            <a:r>
              <a:rPr lang="en-US"/>
              <a:t> Keyword generation for query formulation using word2vec.</a:t>
            </a:r>
          </a:p>
          <a:p>
            <a:pPr indent="-228600">
              <a:lnSpc>
                <a:spcPct val="90000"/>
              </a:lnSpc>
              <a:spcBef>
                <a:spcPts val="1000"/>
              </a:spcBef>
              <a:buChar char="•"/>
            </a:pPr>
            <a:r>
              <a:rPr lang="en-US"/>
              <a:t>In reality,  because of how sporadic the information is and the inability to perform supervised learning, we have not found a need for query formulation yet.</a:t>
            </a:r>
          </a:p>
          <a:p>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38</a:t>
            </a:fld>
            <a:endParaRPr lang="en-US"/>
          </a:p>
        </p:txBody>
      </p:sp>
    </p:spTree>
    <p:extLst>
      <p:ext uri="{BB962C8B-B14F-4D97-AF65-F5344CB8AC3E}">
        <p14:creationId xmlns:p14="http://schemas.microsoft.com/office/powerpoint/2010/main" val="332844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2</a:t>
            </a:fld>
            <a:endParaRPr lang="en-US"/>
          </a:p>
        </p:txBody>
      </p:sp>
    </p:spTree>
    <p:extLst>
      <p:ext uri="{BB962C8B-B14F-4D97-AF65-F5344CB8AC3E}">
        <p14:creationId xmlns:p14="http://schemas.microsoft.com/office/powerpoint/2010/main" val="102567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40</a:t>
            </a:fld>
            <a:endParaRPr lang="en-US"/>
          </a:p>
        </p:txBody>
      </p:sp>
    </p:spTree>
    <p:extLst>
      <p:ext uri="{BB962C8B-B14F-4D97-AF65-F5344CB8AC3E}">
        <p14:creationId xmlns:p14="http://schemas.microsoft.com/office/powerpoint/2010/main" val="737676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41</a:t>
            </a:fld>
            <a:endParaRPr lang="en-US"/>
          </a:p>
        </p:txBody>
      </p:sp>
    </p:spTree>
    <p:extLst>
      <p:ext uri="{BB962C8B-B14F-4D97-AF65-F5344CB8AC3E}">
        <p14:creationId xmlns:p14="http://schemas.microsoft.com/office/powerpoint/2010/main" val="3602739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42</a:t>
            </a:fld>
            <a:endParaRPr lang="en-US"/>
          </a:p>
        </p:txBody>
      </p:sp>
    </p:spTree>
    <p:extLst>
      <p:ext uri="{BB962C8B-B14F-4D97-AF65-F5344CB8AC3E}">
        <p14:creationId xmlns:p14="http://schemas.microsoft.com/office/powerpoint/2010/main" val="192418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43</a:t>
            </a:fld>
            <a:endParaRPr lang="en-US"/>
          </a:p>
        </p:txBody>
      </p:sp>
    </p:spTree>
    <p:extLst>
      <p:ext uri="{BB962C8B-B14F-4D97-AF65-F5344CB8AC3E}">
        <p14:creationId xmlns:p14="http://schemas.microsoft.com/office/powerpoint/2010/main" val="334918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node which</a:t>
            </a:r>
            <a:r>
              <a:rPr lang="en-US" baseline="0" dirty="0"/>
              <a:t> has </a:t>
            </a:r>
            <a:endParaRPr lang="en-US" dirty="0"/>
          </a:p>
        </p:txBody>
      </p:sp>
      <p:sp>
        <p:nvSpPr>
          <p:cNvPr id="4" name="Slide Number Placeholder 3"/>
          <p:cNvSpPr>
            <a:spLocks noGrp="1"/>
          </p:cNvSpPr>
          <p:nvPr>
            <p:ph type="sldNum" sz="quarter" idx="10"/>
          </p:nvPr>
        </p:nvSpPr>
        <p:spPr/>
        <p:txBody>
          <a:bodyPr/>
          <a:lstStyle/>
          <a:p>
            <a:fld id="{90AC9CB8-4D21-42D2-9821-A730E60B4866}" type="slidenum">
              <a:rPr lang="en-US" smtClean="0"/>
              <a:t>47</a:t>
            </a:fld>
            <a:endParaRPr lang="en-US"/>
          </a:p>
        </p:txBody>
      </p:sp>
    </p:spTree>
    <p:extLst>
      <p:ext uri="{BB962C8B-B14F-4D97-AF65-F5344CB8AC3E}">
        <p14:creationId xmlns:p14="http://schemas.microsoft.com/office/powerpoint/2010/main" val="16381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56</a:t>
            </a:fld>
            <a:endParaRPr lang="en-US"/>
          </a:p>
        </p:txBody>
      </p:sp>
    </p:spTree>
    <p:extLst>
      <p:ext uri="{BB962C8B-B14F-4D97-AF65-F5344CB8AC3E}">
        <p14:creationId xmlns:p14="http://schemas.microsoft.com/office/powerpoint/2010/main" val="1736546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57</a:t>
            </a:fld>
            <a:endParaRPr lang="en-US"/>
          </a:p>
        </p:txBody>
      </p:sp>
    </p:spTree>
    <p:extLst>
      <p:ext uri="{BB962C8B-B14F-4D97-AF65-F5344CB8AC3E}">
        <p14:creationId xmlns:p14="http://schemas.microsoft.com/office/powerpoint/2010/main" val="1222949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AC9CB8-4D21-42D2-9821-A730E60B4866}" type="slidenum">
              <a:rPr lang="en-US" smtClean="0"/>
              <a:t>58</a:t>
            </a:fld>
            <a:endParaRPr lang="en-US"/>
          </a:p>
        </p:txBody>
      </p:sp>
    </p:spTree>
    <p:extLst>
      <p:ext uri="{BB962C8B-B14F-4D97-AF65-F5344CB8AC3E}">
        <p14:creationId xmlns:p14="http://schemas.microsoft.com/office/powerpoint/2010/main" val="1059379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3</a:t>
            </a:fld>
            <a:endParaRPr lang="en-US"/>
          </a:p>
        </p:txBody>
      </p:sp>
    </p:spTree>
    <p:extLst>
      <p:ext uri="{BB962C8B-B14F-4D97-AF65-F5344CB8AC3E}">
        <p14:creationId xmlns:p14="http://schemas.microsoft.com/office/powerpoint/2010/main" val="263259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6</a:t>
            </a:fld>
            <a:endParaRPr lang="en-US"/>
          </a:p>
        </p:txBody>
      </p:sp>
    </p:spTree>
    <p:extLst>
      <p:ext uri="{BB962C8B-B14F-4D97-AF65-F5344CB8AC3E}">
        <p14:creationId xmlns:p14="http://schemas.microsoft.com/office/powerpoint/2010/main" val="341015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7</a:t>
            </a:fld>
            <a:endParaRPr lang="en-US"/>
          </a:p>
        </p:txBody>
      </p:sp>
    </p:spTree>
    <p:extLst>
      <p:ext uri="{BB962C8B-B14F-4D97-AF65-F5344CB8AC3E}">
        <p14:creationId xmlns:p14="http://schemas.microsoft.com/office/powerpoint/2010/main" val="4004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8</a:t>
            </a:fld>
            <a:endParaRPr lang="en-US"/>
          </a:p>
        </p:txBody>
      </p:sp>
    </p:spTree>
    <p:extLst>
      <p:ext uri="{BB962C8B-B14F-4D97-AF65-F5344CB8AC3E}">
        <p14:creationId xmlns:p14="http://schemas.microsoft.com/office/powerpoint/2010/main" val="300407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9</a:t>
            </a:fld>
            <a:endParaRPr lang="en-US"/>
          </a:p>
        </p:txBody>
      </p:sp>
    </p:spTree>
    <p:extLst>
      <p:ext uri="{BB962C8B-B14F-4D97-AF65-F5344CB8AC3E}">
        <p14:creationId xmlns:p14="http://schemas.microsoft.com/office/powerpoint/2010/main" val="273893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10</a:t>
            </a:fld>
            <a:endParaRPr lang="en-US"/>
          </a:p>
        </p:txBody>
      </p:sp>
    </p:spTree>
    <p:extLst>
      <p:ext uri="{BB962C8B-B14F-4D97-AF65-F5344CB8AC3E}">
        <p14:creationId xmlns:p14="http://schemas.microsoft.com/office/powerpoint/2010/main" val="315998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68FF75-AAF2-2041-8052-7B8BE908F460}" type="slidenum">
              <a:rPr lang="en-US" smtClean="0"/>
              <a:t>11</a:t>
            </a:fld>
            <a:endParaRPr lang="en-US"/>
          </a:p>
        </p:txBody>
      </p:sp>
    </p:spTree>
    <p:extLst>
      <p:ext uri="{BB962C8B-B14F-4D97-AF65-F5344CB8AC3E}">
        <p14:creationId xmlns:p14="http://schemas.microsoft.com/office/powerpoint/2010/main" val="180513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18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150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135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153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243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329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41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916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2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412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193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8940988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tiff"/><Relationship Id="rId9"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51.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5" Type="http://schemas.openxmlformats.org/officeDocument/2006/relationships/image" Target="../media/image32.png"/><Relationship Id="rId10" Type="http://schemas.openxmlformats.org/officeDocument/2006/relationships/image" Target="../media/image49.png"/><Relationship Id="rId4" Type="http://schemas.openxmlformats.org/officeDocument/2006/relationships/image" Target="../media/image31.tiff"/><Relationship Id="rId9" Type="http://schemas.openxmlformats.org/officeDocument/2006/relationships/image" Target="../media/image47.jpeg"/></Relationships>
</file>

<file path=ppt/slides/_rels/slide2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1.png"/><Relationship Id="rId7" Type="http://schemas.openxmlformats.org/officeDocument/2006/relationships/image" Target="../media/image63.png"/><Relationship Id="rId12" Type="http://schemas.microsoft.com/office/2007/relationships/hdphoto" Target="../media/hdphoto5.wdp"/><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65.png"/><Relationship Id="rId5" Type="http://schemas.openxmlformats.org/officeDocument/2006/relationships/image" Target="../media/image6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66.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26" Type="http://schemas.openxmlformats.org/officeDocument/2006/relationships/image" Target="../media/image77.png"/><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28" Type="http://schemas.openxmlformats.org/officeDocument/2006/relationships/image" Target="../media/image79.png"/><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 Id="rId27"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26" Type="http://schemas.openxmlformats.org/officeDocument/2006/relationships/image" Target="../media/image77.png"/><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28" Type="http://schemas.openxmlformats.org/officeDocument/2006/relationships/image" Target="../media/image79.png"/><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 Id="rId27" Type="http://schemas.openxmlformats.org/officeDocument/2006/relationships/image" Target="../media/image78.png"/><Relationship Id="rId30"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hyperlink" Target="https://en.wikipedia.org/wiki/Conglomerate_(company)" TargetMode="External"/><Relationship Id="rId18" Type="http://schemas.openxmlformats.org/officeDocument/2006/relationships/hyperlink" Target="https://en.wikipedia.org/wiki/Passive_fire_protection" TargetMode="External"/><Relationship Id="rId26" Type="http://schemas.openxmlformats.org/officeDocument/2006/relationships/image" Target="../media/image78.png"/><Relationship Id="rId3" Type="http://schemas.openxmlformats.org/officeDocument/2006/relationships/image" Target="../media/image31.tiff"/><Relationship Id="rId21" Type="http://schemas.openxmlformats.org/officeDocument/2006/relationships/hyperlink" Target="https://en.wikipedia.org/wiki/Electronic_circuits" TargetMode="External"/><Relationship Id="rId7" Type="http://schemas.openxmlformats.org/officeDocument/2006/relationships/image" Target="../media/image35.png"/><Relationship Id="rId12" Type="http://schemas.openxmlformats.org/officeDocument/2006/relationships/hyperlink" Target="https://en.wikipedia.org/wiki/Multinational_corporation" TargetMode="External"/><Relationship Id="rId17" Type="http://schemas.openxmlformats.org/officeDocument/2006/relationships/hyperlink" Target="https://en.wikipedia.org/wiki/Laminate" TargetMode="External"/><Relationship Id="rId25" Type="http://schemas.openxmlformats.org/officeDocument/2006/relationships/image" Target="../media/image77.png"/><Relationship Id="rId2" Type="http://schemas.openxmlformats.org/officeDocument/2006/relationships/image" Target="../media/image19.jpeg"/><Relationship Id="rId16" Type="http://schemas.openxmlformats.org/officeDocument/2006/relationships/hyperlink" Target="https://en.wikipedia.org/wiki/Abrasive" TargetMode="External"/><Relationship Id="rId20" Type="http://schemas.openxmlformats.org/officeDocument/2006/relationships/hyperlink" Target="https://en.wikipedia.org/wiki/3M#cite_note-3" TargetMode="External"/><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png"/><Relationship Id="rId24" Type="http://schemas.openxmlformats.org/officeDocument/2006/relationships/image" Target="../media/image67.png"/><Relationship Id="rId32" Type="http://schemas.openxmlformats.org/officeDocument/2006/relationships/image" Target="../media/image20.png"/><Relationship Id="rId5" Type="http://schemas.openxmlformats.org/officeDocument/2006/relationships/image" Target="../media/image33.jpeg"/><Relationship Id="rId15" Type="http://schemas.openxmlformats.org/officeDocument/2006/relationships/hyperlink" Target="https://en.wikipedia.org/wiki/Adhesive" TargetMode="External"/><Relationship Id="rId23" Type="http://schemas.openxmlformats.org/officeDocument/2006/relationships/image" Target="../media/image72.jpeg"/><Relationship Id="rId28" Type="http://schemas.openxmlformats.org/officeDocument/2006/relationships/image" Target="../media/image80.png"/><Relationship Id="rId10" Type="http://schemas.openxmlformats.org/officeDocument/2006/relationships/image" Target="../media/image50.jpeg"/><Relationship Id="rId19" Type="http://schemas.openxmlformats.org/officeDocument/2006/relationships/hyperlink" Target="https://en.wikipedia.org/wiki/Personal_protective_equipment" TargetMode="External"/><Relationship Id="rId31" Type="http://schemas.openxmlformats.org/officeDocument/2006/relationships/image" Target="../media/image85.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hyperlink" Target="https://en.wikipedia.org/wiki/3M#cite_note-vault-2" TargetMode="External"/><Relationship Id="rId22" Type="http://schemas.openxmlformats.org/officeDocument/2006/relationships/hyperlink" Target="https://en.wikipedia.org/wiki/3M#cite_note-3MWHO-4" TargetMode="External"/><Relationship Id="rId27" Type="http://schemas.openxmlformats.org/officeDocument/2006/relationships/image" Target="../media/image79.png"/><Relationship Id="rId30"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hyperlink" Target="https://en.wikipedia.org/wiki/Conglomerate_(company)" TargetMode="External"/><Relationship Id="rId18" Type="http://schemas.openxmlformats.org/officeDocument/2006/relationships/hyperlink" Target="https://en.wikipedia.org/wiki/Passive_fire_protection" TargetMode="External"/><Relationship Id="rId26" Type="http://schemas.openxmlformats.org/officeDocument/2006/relationships/image" Target="../media/image78.png"/><Relationship Id="rId3" Type="http://schemas.openxmlformats.org/officeDocument/2006/relationships/image" Target="../media/image31.tiff"/><Relationship Id="rId21" Type="http://schemas.openxmlformats.org/officeDocument/2006/relationships/hyperlink" Target="https://en.wikipedia.org/wiki/Electronic_circuits" TargetMode="External"/><Relationship Id="rId7" Type="http://schemas.openxmlformats.org/officeDocument/2006/relationships/image" Target="../media/image35.png"/><Relationship Id="rId12" Type="http://schemas.openxmlformats.org/officeDocument/2006/relationships/hyperlink" Target="https://en.wikipedia.org/wiki/Multinational_corporation" TargetMode="External"/><Relationship Id="rId17" Type="http://schemas.openxmlformats.org/officeDocument/2006/relationships/hyperlink" Target="https://en.wikipedia.org/wiki/Laminate" TargetMode="External"/><Relationship Id="rId25" Type="http://schemas.openxmlformats.org/officeDocument/2006/relationships/image" Target="../media/image77.png"/><Relationship Id="rId2" Type="http://schemas.openxmlformats.org/officeDocument/2006/relationships/image" Target="../media/image19.jpeg"/><Relationship Id="rId16" Type="http://schemas.openxmlformats.org/officeDocument/2006/relationships/hyperlink" Target="https://en.wikipedia.org/wiki/Abrasive" TargetMode="External"/><Relationship Id="rId20" Type="http://schemas.openxmlformats.org/officeDocument/2006/relationships/hyperlink" Target="https://en.wikipedia.org/wiki/3M#cite_note-3" TargetMode="External"/><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png"/><Relationship Id="rId24" Type="http://schemas.openxmlformats.org/officeDocument/2006/relationships/image" Target="../media/image67.png"/><Relationship Id="rId32" Type="http://schemas.openxmlformats.org/officeDocument/2006/relationships/image" Target="../media/image20.png"/><Relationship Id="rId5" Type="http://schemas.openxmlformats.org/officeDocument/2006/relationships/image" Target="../media/image33.jpeg"/><Relationship Id="rId15" Type="http://schemas.openxmlformats.org/officeDocument/2006/relationships/hyperlink" Target="https://en.wikipedia.org/wiki/Adhesive" TargetMode="External"/><Relationship Id="rId23" Type="http://schemas.openxmlformats.org/officeDocument/2006/relationships/image" Target="../media/image72.jpeg"/><Relationship Id="rId28" Type="http://schemas.openxmlformats.org/officeDocument/2006/relationships/image" Target="../media/image80.png"/><Relationship Id="rId10" Type="http://schemas.openxmlformats.org/officeDocument/2006/relationships/image" Target="../media/image50.jpeg"/><Relationship Id="rId19" Type="http://schemas.openxmlformats.org/officeDocument/2006/relationships/hyperlink" Target="https://en.wikipedia.org/wiki/Personal_protective_equipment" TargetMode="External"/><Relationship Id="rId31" Type="http://schemas.openxmlformats.org/officeDocument/2006/relationships/image" Target="../media/image85.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hyperlink" Target="https://en.wikipedia.org/wiki/3M#cite_note-vault-2" TargetMode="External"/><Relationship Id="rId22" Type="http://schemas.openxmlformats.org/officeDocument/2006/relationships/hyperlink" Target="https://en.wikipedia.org/wiki/3M#cite_note-3MWHO-4" TargetMode="External"/><Relationship Id="rId27" Type="http://schemas.openxmlformats.org/officeDocument/2006/relationships/image" Target="../media/image79.png"/><Relationship Id="rId30"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hyperlink" Target="https://en.wikipedia.org/wiki/Conglomerate_(company)" TargetMode="External"/><Relationship Id="rId18" Type="http://schemas.openxmlformats.org/officeDocument/2006/relationships/hyperlink" Target="https://en.wikipedia.org/wiki/Passive_fire_protection" TargetMode="External"/><Relationship Id="rId26" Type="http://schemas.openxmlformats.org/officeDocument/2006/relationships/image" Target="../media/image78.png"/><Relationship Id="rId3" Type="http://schemas.openxmlformats.org/officeDocument/2006/relationships/image" Target="../media/image31.tiff"/><Relationship Id="rId21" Type="http://schemas.openxmlformats.org/officeDocument/2006/relationships/hyperlink" Target="https://en.wikipedia.org/wiki/Electronic_circuits" TargetMode="External"/><Relationship Id="rId7" Type="http://schemas.openxmlformats.org/officeDocument/2006/relationships/image" Target="../media/image35.png"/><Relationship Id="rId12" Type="http://schemas.openxmlformats.org/officeDocument/2006/relationships/hyperlink" Target="https://en.wikipedia.org/wiki/Multinational_corporation" TargetMode="External"/><Relationship Id="rId17" Type="http://schemas.openxmlformats.org/officeDocument/2006/relationships/hyperlink" Target="https://en.wikipedia.org/wiki/Laminate" TargetMode="External"/><Relationship Id="rId25" Type="http://schemas.openxmlformats.org/officeDocument/2006/relationships/image" Target="../media/image77.png"/><Relationship Id="rId2" Type="http://schemas.openxmlformats.org/officeDocument/2006/relationships/image" Target="../media/image19.jpeg"/><Relationship Id="rId16" Type="http://schemas.openxmlformats.org/officeDocument/2006/relationships/hyperlink" Target="https://en.wikipedia.org/wiki/Abrasive" TargetMode="External"/><Relationship Id="rId20" Type="http://schemas.openxmlformats.org/officeDocument/2006/relationships/hyperlink" Target="https://en.wikipedia.org/wiki/3M#cite_note-3" TargetMode="External"/><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png"/><Relationship Id="rId24" Type="http://schemas.openxmlformats.org/officeDocument/2006/relationships/image" Target="../media/image67.png"/><Relationship Id="rId32" Type="http://schemas.openxmlformats.org/officeDocument/2006/relationships/image" Target="../media/image20.png"/><Relationship Id="rId5" Type="http://schemas.openxmlformats.org/officeDocument/2006/relationships/image" Target="../media/image33.jpeg"/><Relationship Id="rId15" Type="http://schemas.openxmlformats.org/officeDocument/2006/relationships/hyperlink" Target="https://en.wikipedia.org/wiki/Adhesive" TargetMode="External"/><Relationship Id="rId23" Type="http://schemas.openxmlformats.org/officeDocument/2006/relationships/image" Target="../media/image72.jpeg"/><Relationship Id="rId28" Type="http://schemas.openxmlformats.org/officeDocument/2006/relationships/image" Target="../media/image80.png"/><Relationship Id="rId10" Type="http://schemas.openxmlformats.org/officeDocument/2006/relationships/image" Target="../media/image50.jpeg"/><Relationship Id="rId19" Type="http://schemas.openxmlformats.org/officeDocument/2006/relationships/hyperlink" Target="https://en.wikipedia.org/wiki/Personal_protective_equipment" TargetMode="External"/><Relationship Id="rId31" Type="http://schemas.openxmlformats.org/officeDocument/2006/relationships/image" Target="../media/image85.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hyperlink" Target="https://en.wikipedia.org/wiki/3M#cite_note-vault-2" TargetMode="External"/><Relationship Id="rId22" Type="http://schemas.openxmlformats.org/officeDocument/2006/relationships/hyperlink" Target="https://en.wikipedia.org/wiki/3M#cite_note-3MWHO-4" TargetMode="External"/><Relationship Id="rId27" Type="http://schemas.openxmlformats.org/officeDocument/2006/relationships/image" Target="../media/image79.png"/><Relationship Id="rId30"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png"/><Relationship Id="rId3" Type="http://schemas.openxmlformats.org/officeDocument/2006/relationships/image" Target="../media/image91.jpeg"/><Relationship Id="rId7" Type="http://schemas.openxmlformats.org/officeDocument/2006/relationships/image" Target="../media/image100.jpeg"/><Relationship Id="rId12"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jpeg"/><Relationship Id="rId11" Type="http://schemas.openxmlformats.org/officeDocument/2006/relationships/image" Target="../media/image104.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png"/><Relationship Id="rId9" Type="http://schemas.openxmlformats.org/officeDocument/2006/relationships/image" Target="../media/image102.jpeg"/><Relationship Id="rId14"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3"/>
          <a:srcRect t="25838" r="1" b="26116"/>
          <a:stretch/>
        </p:blipFill>
        <p:spPr>
          <a:xfrm>
            <a:off x="395416" y="185692"/>
            <a:ext cx="3455075" cy="1651949"/>
          </a:xfrm>
          <a:prstGeom prst="rect">
            <a:avLst/>
          </a:prstGeom>
        </p:spPr>
      </p:pic>
      <p:pic>
        <p:nvPicPr>
          <p:cNvPr id="6" name="Picture 6">
            <a:extLst>
              <a:ext uri="{FF2B5EF4-FFF2-40B4-BE49-F238E27FC236}">
                <a16:creationId xmlns:a16="http://schemas.microsoft.com/office/drawing/2014/main" id="{4004B7A9-93CF-4209-94E3-5EFC8A7D9DFE}"/>
              </a:ext>
            </a:extLst>
          </p:cNvPr>
          <p:cNvPicPr>
            <a:picLocks noChangeAspect="1"/>
          </p:cNvPicPr>
          <p:nvPr/>
        </p:nvPicPr>
        <p:blipFill>
          <a:blip r:embed="rId4"/>
          <a:stretch>
            <a:fillRect/>
          </a:stretch>
        </p:blipFill>
        <p:spPr>
          <a:xfrm>
            <a:off x="8577883" y="533242"/>
            <a:ext cx="2534802" cy="1080064"/>
          </a:xfrm>
          <a:prstGeom prst="rect">
            <a:avLst/>
          </a:prstGeom>
        </p:spPr>
      </p:pic>
      <p:sp>
        <p:nvSpPr>
          <p:cNvPr id="8" name="TextBox 7">
            <a:extLst>
              <a:ext uri="{FF2B5EF4-FFF2-40B4-BE49-F238E27FC236}">
                <a16:creationId xmlns:a16="http://schemas.microsoft.com/office/drawing/2014/main" id="{EF05BDA7-8D17-4548-AB38-495139E60657}"/>
              </a:ext>
            </a:extLst>
          </p:cNvPr>
          <p:cNvSpPr txBox="1"/>
          <p:nvPr/>
        </p:nvSpPr>
        <p:spPr>
          <a:xfrm>
            <a:off x="1816854" y="4241053"/>
            <a:ext cx="1030180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000000"/>
                </a:solidFill>
                <a:latin typeface="Arial Black"/>
              </a:rPr>
              <a:t>Student Team		: Alexander</a:t>
            </a:r>
            <a:r>
              <a:rPr lang="en-US" dirty="0">
                <a:solidFill>
                  <a:srgbClr val="000000"/>
                </a:solidFill>
                <a:latin typeface="Arial Black"/>
                <a:cs typeface="Calibri"/>
              </a:rPr>
              <a:t> Michels, Himanshu Ahuja</a:t>
            </a:r>
            <a:r>
              <a:rPr lang="en-US" dirty="0">
                <a:solidFill>
                  <a:srgbClr val="000000"/>
                </a:solidFill>
                <a:latin typeface="Arial Black"/>
              </a:rPr>
              <a:t>, Liang Shi</a:t>
            </a:r>
          </a:p>
        </p:txBody>
      </p:sp>
      <p:sp>
        <p:nvSpPr>
          <p:cNvPr id="9" name="TextBox 8">
            <a:extLst>
              <a:ext uri="{FF2B5EF4-FFF2-40B4-BE49-F238E27FC236}">
                <a16:creationId xmlns:a16="http://schemas.microsoft.com/office/drawing/2014/main" id="{CD54728E-C890-43B9-A3D3-D83A23CCF0D3}"/>
              </a:ext>
            </a:extLst>
          </p:cNvPr>
          <p:cNvSpPr txBox="1"/>
          <p:nvPr/>
        </p:nvSpPr>
        <p:spPr>
          <a:xfrm>
            <a:off x="1964869" y="4589533"/>
            <a:ext cx="6358426"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000000"/>
                </a:solidFill>
                <a:latin typeface="Arial Black"/>
              </a:rPr>
              <a:t>Academic</a:t>
            </a:r>
            <a:r>
              <a:rPr lang="en-US">
                <a:solidFill>
                  <a:srgbClr val="000000"/>
                </a:solidFill>
                <a:latin typeface="Arial Black"/>
                <a:cs typeface="Calibri"/>
              </a:rPr>
              <a:t> Mentor	: </a:t>
            </a:r>
            <a:r>
              <a:rPr lang="en-US" err="1">
                <a:solidFill>
                  <a:srgbClr val="000000"/>
                </a:solidFill>
                <a:latin typeface="Arial Black"/>
                <a:cs typeface="Calibri"/>
              </a:rPr>
              <a:t>Shadi</a:t>
            </a:r>
            <a:r>
              <a:rPr lang="en-US">
                <a:solidFill>
                  <a:srgbClr val="000000"/>
                </a:solidFill>
                <a:latin typeface="Arial Black"/>
                <a:cs typeface="Calibri"/>
              </a:rPr>
              <a:t> </a:t>
            </a:r>
            <a:r>
              <a:rPr lang="en-US" err="1">
                <a:solidFill>
                  <a:srgbClr val="000000"/>
                </a:solidFill>
                <a:latin typeface="Arial Black"/>
                <a:cs typeface="Calibri"/>
              </a:rPr>
              <a:t>Shahsavari</a:t>
            </a:r>
            <a:endParaRPr lang="en-US">
              <a:solidFill>
                <a:srgbClr val="000000"/>
              </a:solidFill>
              <a:latin typeface="Arial Black"/>
            </a:endParaRPr>
          </a:p>
        </p:txBody>
      </p:sp>
      <p:sp>
        <p:nvSpPr>
          <p:cNvPr id="10" name="TextBox 9">
            <a:extLst>
              <a:ext uri="{FF2B5EF4-FFF2-40B4-BE49-F238E27FC236}">
                <a16:creationId xmlns:a16="http://schemas.microsoft.com/office/drawing/2014/main" id="{40F4E135-392E-4AA3-A45E-5462E1E99695}"/>
              </a:ext>
            </a:extLst>
          </p:cNvPr>
          <p:cNvSpPr txBox="1"/>
          <p:nvPr/>
        </p:nvSpPr>
        <p:spPr>
          <a:xfrm>
            <a:off x="1474909" y="4937233"/>
            <a:ext cx="914663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000000"/>
                </a:solidFill>
                <a:latin typeface="Arial Black"/>
              </a:rPr>
              <a:t>Industry</a:t>
            </a:r>
            <a:r>
              <a:rPr lang="en-US">
                <a:solidFill>
                  <a:srgbClr val="000000"/>
                </a:solidFill>
                <a:latin typeface="Arial Black"/>
                <a:cs typeface="Calibri"/>
              </a:rPr>
              <a:t> Mentor	: Dr. Stephen DeSalvo</a:t>
            </a:r>
            <a:r>
              <a:rPr lang="en-US">
                <a:solidFill>
                  <a:srgbClr val="000000"/>
                </a:solidFill>
                <a:latin typeface="Arial Black"/>
              </a:rPr>
              <a:t>, Urjit Patel</a:t>
            </a:r>
          </a:p>
        </p:txBody>
      </p:sp>
      <p:sp>
        <p:nvSpPr>
          <p:cNvPr id="2" name="TextBox 1">
            <a:extLst>
              <a:ext uri="{FF2B5EF4-FFF2-40B4-BE49-F238E27FC236}">
                <a16:creationId xmlns:a16="http://schemas.microsoft.com/office/drawing/2014/main" id="{ED0014FF-BC39-4D72-B0F9-AD6E93370ED6}"/>
              </a:ext>
            </a:extLst>
          </p:cNvPr>
          <p:cNvSpPr txBox="1"/>
          <p:nvPr/>
        </p:nvSpPr>
        <p:spPr>
          <a:xfrm>
            <a:off x="0" y="1837641"/>
            <a:ext cx="12192000" cy="2056044"/>
          </a:xfrm>
          <a:prstGeom prst="rect">
            <a:avLst/>
          </a:prstGeom>
          <a:solidFill>
            <a:schemeClr val="accent1">
              <a:lumMod val="50000"/>
            </a:schemeClr>
          </a:solidFill>
        </p:spPr>
        <p:txBody>
          <a:bodyPr rot="0" spcFirstLastPara="0" vertOverflow="overflow" horzOverflow="overflow" vert="horz" wrap="square" lIns="68580" tIns="396000" rIns="68580" bIns="360000" numCol="1" spcCol="0" rtlCol="0" fromWordArt="0" anchor="t" anchorCtr="0" forceAA="0" compatLnSpc="1">
            <a:prstTxWarp prst="textNoShape">
              <a:avLst/>
            </a:prstTxWarp>
            <a:spAutoFit/>
          </a:bodyPr>
          <a:lstStyle/>
          <a:p>
            <a:pPr algn="ctr"/>
            <a:r>
              <a:rPr lang="en-US" sz="2800">
                <a:solidFill>
                  <a:schemeClr val="bg1">
                    <a:lumMod val="95000"/>
                  </a:schemeClr>
                </a:solidFill>
                <a:latin typeface="Arial Black"/>
                <a:cs typeface="Calibri"/>
              </a:rPr>
              <a:t>Information Extraction and Aggregation </a:t>
            </a:r>
          </a:p>
          <a:p>
            <a:pPr algn="ctr"/>
            <a:r>
              <a:rPr lang="en-US" sz="2800">
                <a:solidFill>
                  <a:schemeClr val="bg1">
                    <a:lumMod val="95000"/>
                  </a:schemeClr>
                </a:solidFill>
                <a:latin typeface="Arial Black"/>
                <a:cs typeface="Calibri"/>
              </a:rPr>
              <a:t>from Unstructured Web Data </a:t>
            </a:r>
          </a:p>
          <a:p>
            <a:pPr algn="ctr"/>
            <a:r>
              <a:rPr lang="en-US" sz="2800">
                <a:solidFill>
                  <a:schemeClr val="bg1">
                    <a:lumMod val="95000"/>
                  </a:schemeClr>
                </a:solidFill>
                <a:latin typeface="Arial Black"/>
                <a:cs typeface="Calibri"/>
              </a:rPr>
              <a:t>for Business Profiling</a:t>
            </a:r>
          </a:p>
        </p:txBody>
      </p:sp>
    </p:spTree>
    <p:extLst>
      <p:ext uri="{BB962C8B-B14F-4D97-AF65-F5344CB8AC3E}">
        <p14:creationId xmlns:p14="http://schemas.microsoft.com/office/powerpoint/2010/main" val="133684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2540000" y="926534"/>
            <a:ext cx="7112000" cy="1597315"/>
          </a:xfrm>
          <a:noFill/>
          <a:ln w="19050">
            <a:solidFill>
              <a:schemeClr val="bg1"/>
            </a:solidFill>
          </a:ln>
        </p:spPr>
        <p:txBody>
          <a:bodyPr vert="horz" wrap="square" lIns="91440" tIns="45720" rIns="91440" bIns="45720" rtlCol="0" anchor="ctr">
            <a:normAutofit/>
          </a:bodyPr>
          <a:lstStyle/>
          <a:p>
            <a:pPr algn="ctr"/>
            <a:r>
              <a:rPr lang="en-US" sz="4000" kern="1200">
                <a:solidFill>
                  <a:schemeClr val="bg1"/>
                </a:solidFill>
                <a:latin typeface="+mj-lt"/>
                <a:ea typeface="+mj-ea"/>
                <a:cs typeface="+mj-cs"/>
              </a:rPr>
              <a:t>Problem Statement</a:t>
            </a:r>
          </a:p>
        </p:txBody>
      </p:sp>
      <p:sp>
        <p:nvSpPr>
          <p:cNvPr id="4" name="TextBox 3">
            <a:extLst>
              <a:ext uri="{FF2B5EF4-FFF2-40B4-BE49-F238E27FC236}">
                <a16:creationId xmlns:a16="http://schemas.microsoft.com/office/drawing/2014/main" id="{7A9D0FB6-3C9A-4A93-A8E8-219D0DD1A62D}"/>
              </a:ext>
            </a:extLst>
          </p:cNvPr>
          <p:cNvSpPr txBox="1"/>
          <p:nvPr/>
        </p:nvSpPr>
        <p:spPr>
          <a:xfrm>
            <a:off x="666043" y="3499496"/>
            <a:ext cx="10859914" cy="28109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4000">
                <a:solidFill>
                  <a:schemeClr val="bg1"/>
                </a:solidFill>
              </a:rPr>
              <a:t>How to automate information extraction, classification, and fact-checking for unstructured data on the Internet </a:t>
            </a:r>
            <a:endParaRPr lang="en-US" sz="4000">
              <a:solidFill>
                <a:schemeClr val="bg1"/>
              </a:solidFill>
              <a:cs typeface="Calibri"/>
            </a:endParaRPr>
          </a:p>
        </p:txBody>
      </p:sp>
    </p:spTree>
    <p:extLst>
      <p:ext uri="{BB962C8B-B14F-4D97-AF65-F5344CB8AC3E}">
        <p14:creationId xmlns:p14="http://schemas.microsoft.com/office/powerpoint/2010/main" val="43412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a:xfrm>
            <a:off x="1818790" y="5171133"/>
            <a:ext cx="8368248" cy="1612726"/>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3200">
                <a:solidFill>
                  <a:sysClr val="windowText" lastClr="000000"/>
                </a:solidFill>
              </a:rPr>
              <a:t>Computational Fact-Checking using KGs</a:t>
            </a:r>
          </a:p>
        </p:txBody>
      </p:sp>
      <p:sp>
        <p:nvSpPr>
          <p:cNvPr id="20" name="Rectangle 19"/>
          <p:cNvSpPr/>
          <p:nvPr/>
        </p:nvSpPr>
        <p:spPr>
          <a:xfrm>
            <a:off x="1815452" y="3216594"/>
            <a:ext cx="8377773" cy="1610766"/>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3200">
                <a:solidFill>
                  <a:sysClr val="windowText" lastClr="000000"/>
                </a:solidFill>
              </a:rPr>
              <a:t>Information Classification &amp; Aggregation</a:t>
            </a:r>
          </a:p>
        </p:txBody>
      </p:sp>
      <p:sp>
        <p:nvSpPr>
          <p:cNvPr id="18" name="Rectangle 17"/>
          <p:cNvSpPr/>
          <p:nvPr/>
        </p:nvSpPr>
        <p:spPr>
          <a:xfrm>
            <a:off x="1820073" y="1402491"/>
            <a:ext cx="8368248" cy="1460930"/>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sz="3200">
                <a:solidFill>
                  <a:sysClr val="windowText" lastClr="000000"/>
                </a:solidFill>
              </a:rPr>
              <a:t>Web Crawling Framework</a:t>
            </a:r>
            <a:endParaRPr lang="en-US" sz="3200">
              <a:solidFill>
                <a:sysClr val="windowText" lastClr="000000"/>
              </a:solidFill>
              <a:cs typeface="Calibri"/>
            </a:endParaRPr>
          </a:p>
        </p:txBody>
      </p:sp>
      <p:sp>
        <p:nvSpPr>
          <p:cNvPr id="90" name="Arrow: Down 89">
            <a:extLst>
              <a:ext uri="{FF2B5EF4-FFF2-40B4-BE49-F238E27FC236}">
                <a16:creationId xmlns:a16="http://schemas.microsoft.com/office/drawing/2014/main" id="{40094BC0-F609-4469-9D0B-77462A66C7C7}"/>
              </a:ext>
            </a:extLst>
          </p:cNvPr>
          <p:cNvSpPr/>
          <p:nvPr/>
        </p:nvSpPr>
        <p:spPr>
          <a:xfrm>
            <a:off x="5368912" y="447933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Down 116">
            <a:extLst>
              <a:ext uri="{FF2B5EF4-FFF2-40B4-BE49-F238E27FC236}">
                <a16:creationId xmlns:a16="http://schemas.microsoft.com/office/drawing/2014/main" id="{AA550D45-5CFB-435B-B140-237A9595FE0B}"/>
              </a:ext>
            </a:extLst>
          </p:cNvPr>
          <p:cNvSpPr/>
          <p:nvPr/>
        </p:nvSpPr>
        <p:spPr>
          <a:xfrm>
            <a:off x="5332315" y="251668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9F10E4E-88BC-4D4B-AC14-D1DAAA88364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spTree>
    <p:extLst>
      <p:ext uri="{BB962C8B-B14F-4D97-AF65-F5344CB8AC3E}">
        <p14:creationId xmlns:p14="http://schemas.microsoft.com/office/powerpoint/2010/main" val="200397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sp>
        <p:nvSpPr>
          <p:cNvPr id="7" name="Rectangle 6">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sp>
        <p:nvSpPr>
          <p:cNvPr id="11" name="Rectangle 10">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Query Formulator</a:t>
            </a: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69" name="TextBox 68">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71" name="TextBox 70">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73" name="TextBox 72">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75" name="TextBox 74">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77" name="TextBox 76">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39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DDB8E93F-E331-4CFC-8DAC-0A3AA417E85B}"/>
              </a:ext>
            </a:extLst>
          </p:cNvPr>
          <p:cNvPicPr>
            <a:picLocks noChangeAspect="1"/>
          </p:cNvPicPr>
          <p:nvPr/>
        </p:nvPicPr>
        <p:blipFill rotWithShape="1">
          <a:blip r:embed="rId2"/>
          <a:srcRect l="18237" t="197" r="222" b="54790"/>
          <a:stretch/>
        </p:blipFill>
        <p:spPr>
          <a:xfrm>
            <a:off x="7767169" y="1536527"/>
            <a:ext cx="4190370" cy="253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694C8F5-0544-42B4-BA4C-4186B2B74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46824"/>
          <a:stretch/>
        </p:blipFill>
        <p:spPr>
          <a:xfrm>
            <a:off x="7778892" y="4185943"/>
            <a:ext cx="4190370" cy="2144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B1D13D66-CBB4-4DF9-8BEA-0994D6F7F41F}"/>
              </a:ext>
            </a:extLst>
          </p:cNvPr>
          <p:cNvSpPr txBox="1"/>
          <p:nvPr/>
        </p:nvSpPr>
        <p:spPr>
          <a:xfrm>
            <a:off x="5267854" y="2394480"/>
            <a:ext cx="2096536" cy="400110"/>
          </a:xfrm>
          <a:prstGeom prst="rect">
            <a:avLst/>
          </a:prstGeom>
          <a:solidFill>
            <a:schemeClr val="accent1">
              <a:lumMod val="50000"/>
            </a:schemeClr>
          </a:solidFill>
        </p:spPr>
        <p:txBody>
          <a:bodyPr wrap="none" rtlCol="0">
            <a:spAutoFit/>
          </a:bodyPr>
          <a:lstStyle/>
          <a:p>
            <a:r>
              <a:rPr lang="en-US" sz="2000">
                <a:solidFill>
                  <a:schemeClr val="bg1"/>
                </a:solidFill>
              </a:rPr>
              <a:t>Zero useful results</a:t>
            </a:r>
          </a:p>
        </p:txBody>
      </p:sp>
      <p:sp>
        <p:nvSpPr>
          <p:cNvPr id="11" name="TextBox 10">
            <a:extLst>
              <a:ext uri="{FF2B5EF4-FFF2-40B4-BE49-F238E27FC236}">
                <a16:creationId xmlns:a16="http://schemas.microsoft.com/office/drawing/2014/main" id="{794C63C2-2D9A-4BC4-A9D0-722F2FA74478}"/>
              </a:ext>
            </a:extLst>
          </p:cNvPr>
          <p:cNvSpPr txBox="1"/>
          <p:nvPr/>
        </p:nvSpPr>
        <p:spPr>
          <a:xfrm>
            <a:off x="5267854" y="5004044"/>
            <a:ext cx="2169243" cy="1631216"/>
          </a:xfrm>
          <a:prstGeom prst="rect">
            <a:avLst/>
          </a:prstGeom>
          <a:solidFill>
            <a:schemeClr val="accent1">
              <a:lumMod val="50000"/>
            </a:schemeClr>
          </a:solidFill>
        </p:spPr>
        <p:txBody>
          <a:bodyPr wrap="square" rtlCol="0">
            <a:spAutoFit/>
          </a:bodyPr>
          <a:lstStyle/>
          <a:p>
            <a:r>
              <a:rPr lang="en-US" sz="2000">
                <a:solidFill>
                  <a:schemeClr val="bg1"/>
                </a:solidFill>
              </a:rPr>
              <a:t>PDF result mentions Rentokil Initial PLC involvement in window cleaning.</a:t>
            </a:r>
          </a:p>
        </p:txBody>
      </p:sp>
      <p:sp>
        <p:nvSpPr>
          <p:cNvPr id="8" name="Rectangle 7">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Asking about the right things!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271" y="1528748"/>
            <a:ext cx="4581143" cy="253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994" y="4170690"/>
            <a:ext cx="4581143" cy="207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94C63C2-2D9A-4BC4-A9D0-722F2FA74478}"/>
              </a:ext>
            </a:extLst>
          </p:cNvPr>
          <p:cNvSpPr txBox="1"/>
          <p:nvPr/>
        </p:nvSpPr>
        <p:spPr>
          <a:xfrm>
            <a:off x="5267854" y="4185943"/>
            <a:ext cx="2169243" cy="707886"/>
          </a:xfrm>
          <a:prstGeom prst="rect">
            <a:avLst/>
          </a:prstGeom>
          <a:solidFill>
            <a:schemeClr val="accent1">
              <a:lumMod val="50000"/>
            </a:schemeClr>
          </a:solidFill>
        </p:spPr>
        <p:txBody>
          <a:bodyPr wrap="square" rtlCol="0" anchor="t">
            <a:spAutoFit/>
          </a:bodyPr>
          <a:lstStyle/>
          <a:p>
            <a:r>
              <a:rPr lang="en-US" sz="2000">
                <a:solidFill>
                  <a:schemeClr val="bg1"/>
                </a:solidFill>
              </a:rPr>
              <a:t>‘Apple Inc.’ returns the right results.</a:t>
            </a:r>
          </a:p>
        </p:txBody>
      </p:sp>
      <p:cxnSp>
        <p:nvCxnSpPr>
          <p:cNvPr id="15" name="Straight Arrow Connector 14"/>
          <p:cNvCxnSpPr>
            <a:stCxn id="11" idx="3"/>
          </p:cNvCxnSpPr>
          <p:nvPr/>
        </p:nvCxnSpPr>
        <p:spPr>
          <a:xfrm>
            <a:off x="7437097" y="5819652"/>
            <a:ext cx="496562" cy="15911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p:cNvCxnSpPr>
          <p:nvPr/>
        </p:nvCxnSpPr>
        <p:spPr>
          <a:xfrm flipH="1">
            <a:off x="3505200" y="4539886"/>
            <a:ext cx="1762654" cy="5040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13" descr="A close up of a logo&#10;&#10;Description generated with very high confidence">
            <a:extLst>
              <a:ext uri="{FF2B5EF4-FFF2-40B4-BE49-F238E27FC236}">
                <a16:creationId xmlns:a16="http://schemas.microsoft.com/office/drawing/2014/main" id="{FCE9AF04-67C3-46FE-BDBC-0D79145B1D0E}"/>
              </a:ext>
            </a:extLst>
          </p:cNvPr>
          <p:cNvPicPr>
            <a:picLocks noChangeAspect="1"/>
          </p:cNvPicPr>
          <p:nvPr/>
        </p:nvPicPr>
        <p:blipFill>
          <a:blip r:embed="rId6"/>
          <a:stretch>
            <a:fillRect/>
          </a:stretch>
        </p:blipFill>
        <p:spPr>
          <a:xfrm>
            <a:off x="366712" y="1540923"/>
            <a:ext cx="4195762" cy="537653"/>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63A20F99-304A-4978-B758-04926335554B}"/>
              </a:ext>
            </a:extLst>
          </p:cNvPr>
          <p:cNvPicPr>
            <a:picLocks noChangeAspect="1"/>
          </p:cNvPicPr>
          <p:nvPr/>
        </p:nvPicPr>
        <p:blipFill>
          <a:blip r:embed="rId7"/>
          <a:stretch>
            <a:fillRect/>
          </a:stretch>
        </p:blipFill>
        <p:spPr>
          <a:xfrm>
            <a:off x="366712" y="4189869"/>
            <a:ext cx="4207668" cy="514232"/>
          </a:xfrm>
          <a:prstGeom prst="rect">
            <a:avLst/>
          </a:prstGeom>
        </p:spPr>
      </p:pic>
      <p:pic>
        <p:nvPicPr>
          <p:cNvPr id="18" name="Picture 18" descr="A close up of a logo&#10;&#10;Description generated with high confidence">
            <a:extLst>
              <a:ext uri="{FF2B5EF4-FFF2-40B4-BE49-F238E27FC236}">
                <a16:creationId xmlns:a16="http://schemas.microsoft.com/office/drawing/2014/main" id="{C14D1F05-7C74-46E7-9D8C-7B1B4474C5C4}"/>
              </a:ext>
            </a:extLst>
          </p:cNvPr>
          <p:cNvPicPr>
            <a:picLocks noChangeAspect="1"/>
          </p:cNvPicPr>
          <p:nvPr/>
        </p:nvPicPr>
        <p:blipFill rotWithShape="1">
          <a:blip r:embed="rId8"/>
          <a:srcRect l="709" t="-1792" r="10249"/>
          <a:stretch/>
        </p:blipFill>
        <p:spPr>
          <a:xfrm>
            <a:off x="7767169" y="1540654"/>
            <a:ext cx="4189871" cy="611839"/>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4A558219-F4E1-4F33-A827-88CA2ABCA804}"/>
              </a:ext>
            </a:extLst>
          </p:cNvPr>
          <p:cNvPicPr>
            <a:picLocks noChangeAspect="1"/>
          </p:cNvPicPr>
          <p:nvPr/>
        </p:nvPicPr>
        <p:blipFill>
          <a:blip r:embed="rId9"/>
          <a:stretch>
            <a:fillRect/>
          </a:stretch>
        </p:blipFill>
        <p:spPr>
          <a:xfrm>
            <a:off x="7772400" y="4214918"/>
            <a:ext cx="4195762" cy="607008"/>
          </a:xfrm>
          <a:prstGeom prst="rect">
            <a:avLst/>
          </a:prstGeom>
        </p:spPr>
      </p:pic>
    </p:spTree>
    <p:extLst>
      <p:ext uri="{BB962C8B-B14F-4D97-AF65-F5344CB8AC3E}">
        <p14:creationId xmlns:p14="http://schemas.microsoft.com/office/powerpoint/2010/main" val="403488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How did we ask the right things?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98" y="1229025"/>
            <a:ext cx="5932291" cy="3237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323" y="1229025"/>
            <a:ext cx="5777208" cy="4902144"/>
          </a:xfrm>
          <a:prstGeom prst="rect">
            <a:avLst/>
          </a:prstGeom>
        </p:spPr>
      </p:pic>
      <p:sp>
        <p:nvSpPr>
          <p:cNvPr id="8" name="Oval 7"/>
          <p:cNvSpPr/>
          <p:nvPr/>
        </p:nvSpPr>
        <p:spPr>
          <a:xfrm>
            <a:off x="339969" y="1336431"/>
            <a:ext cx="879231"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79584" y="1676400"/>
            <a:ext cx="0" cy="38522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888" y="5528607"/>
            <a:ext cx="2226004" cy="369332"/>
          </a:xfrm>
          <a:prstGeom prst="rect">
            <a:avLst/>
          </a:prstGeom>
          <a:noFill/>
          <a:ln>
            <a:solidFill>
              <a:schemeClr val="tx1"/>
            </a:solidFill>
          </a:ln>
        </p:spPr>
        <p:txBody>
          <a:bodyPr wrap="square" rtlCol="0">
            <a:spAutoFit/>
          </a:bodyPr>
          <a:lstStyle/>
          <a:p>
            <a:r>
              <a:rPr lang="en-US"/>
              <a:t>Mention the file-type</a:t>
            </a:r>
          </a:p>
        </p:txBody>
      </p:sp>
      <p:sp>
        <p:nvSpPr>
          <p:cNvPr id="12" name="Oval 11"/>
          <p:cNvSpPr/>
          <p:nvPr/>
        </p:nvSpPr>
        <p:spPr>
          <a:xfrm>
            <a:off x="7255310" y="1182132"/>
            <a:ext cx="2486567" cy="62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a:off x="8619583" y="1809334"/>
            <a:ext cx="15744" cy="4451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4263" y="6265412"/>
            <a:ext cx="2301655" cy="369332"/>
          </a:xfrm>
          <a:prstGeom prst="rect">
            <a:avLst/>
          </a:prstGeom>
          <a:noFill/>
          <a:ln>
            <a:solidFill>
              <a:schemeClr val="tx1"/>
            </a:solidFill>
          </a:ln>
        </p:spPr>
        <p:txBody>
          <a:bodyPr wrap="square" rtlCol="0">
            <a:spAutoFit/>
          </a:bodyPr>
          <a:lstStyle/>
          <a:p>
            <a:r>
              <a:rPr lang="en-US"/>
              <a:t>Name of the company</a:t>
            </a:r>
          </a:p>
        </p:txBody>
      </p:sp>
      <p:sp>
        <p:nvSpPr>
          <p:cNvPr id="17" name="Oval 16"/>
          <p:cNvSpPr/>
          <p:nvPr/>
        </p:nvSpPr>
        <p:spPr>
          <a:xfrm>
            <a:off x="2754923" y="1321750"/>
            <a:ext cx="833235"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65231" y="1676400"/>
            <a:ext cx="5861" cy="42320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8142" y="5898672"/>
            <a:ext cx="1949566" cy="646331"/>
          </a:xfrm>
          <a:prstGeom prst="rect">
            <a:avLst/>
          </a:prstGeom>
          <a:noFill/>
          <a:ln>
            <a:solidFill>
              <a:schemeClr val="tx1"/>
            </a:solidFill>
          </a:ln>
        </p:spPr>
        <p:txBody>
          <a:bodyPr wrap="square" rtlCol="0">
            <a:spAutoFit/>
          </a:bodyPr>
          <a:lstStyle/>
          <a:p>
            <a:r>
              <a:rPr lang="en-US"/>
              <a:t>Making keywords mandatory</a:t>
            </a:r>
          </a:p>
        </p:txBody>
      </p:sp>
      <p:sp>
        <p:nvSpPr>
          <p:cNvPr id="21" name="Oval 20"/>
          <p:cNvSpPr/>
          <p:nvPr/>
        </p:nvSpPr>
        <p:spPr>
          <a:xfrm>
            <a:off x="1635370" y="1364178"/>
            <a:ext cx="314999" cy="3004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4"/>
          </p:cNvCxnSpPr>
          <p:nvPr/>
        </p:nvCxnSpPr>
        <p:spPr>
          <a:xfrm flipH="1">
            <a:off x="1774256" y="1664677"/>
            <a:ext cx="18614" cy="30122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0237" y="4672206"/>
            <a:ext cx="1604798" cy="646331"/>
          </a:xfrm>
          <a:prstGeom prst="rect">
            <a:avLst/>
          </a:prstGeom>
          <a:noFill/>
          <a:ln>
            <a:solidFill>
              <a:schemeClr val="tx1"/>
            </a:solidFill>
          </a:ln>
        </p:spPr>
        <p:txBody>
          <a:bodyPr wrap="square" rtlCol="0">
            <a:spAutoFit/>
          </a:bodyPr>
          <a:lstStyle/>
          <a:p>
            <a:r>
              <a:rPr lang="en-US"/>
              <a:t>Making some words optional</a:t>
            </a:r>
          </a:p>
        </p:txBody>
      </p:sp>
      <p:sp>
        <p:nvSpPr>
          <p:cNvPr id="29" name="Oval 28"/>
          <p:cNvSpPr/>
          <p:nvPr/>
        </p:nvSpPr>
        <p:spPr>
          <a:xfrm>
            <a:off x="9747917" y="1341922"/>
            <a:ext cx="310483" cy="299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9" idx="4"/>
          </p:cNvCxnSpPr>
          <p:nvPr/>
        </p:nvCxnSpPr>
        <p:spPr>
          <a:xfrm>
            <a:off x="9903159" y="1641231"/>
            <a:ext cx="49733" cy="4616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290883" y="6258225"/>
            <a:ext cx="1535033" cy="369332"/>
          </a:xfrm>
          <a:prstGeom prst="rect">
            <a:avLst/>
          </a:prstGeom>
          <a:noFill/>
          <a:ln>
            <a:solidFill>
              <a:schemeClr val="tx1"/>
            </a:solidFill>
          </a:ln>
        </p:spPr>
        <p:txBody>
          <a:bodyPr wrap="square" rtlCol="0">
            <a:spAutoFit/>
          </a:bodyPr>
          <a:lstStyle/>
          <a:p>
            <a:r>
              <a:rPr lang="en-US"/>
              <a:t>Optional alias</a:t>
            </a:r>
          </a:p>
        </p:txBody>
      </p:sp>
    </p:spTree>
    <p:extLst>
      <p:ext uri="{BB962C8B-B14F-4D97-AF65-F5344CB8AC3E}">
        <p14:creationId xmlns:p14="http://schemas.microsoft.com/office/powerpoint/2010/main" val="103263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55" name="Rectangle 54">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56" name="Picture 55">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pic>
        <p:nvPicPr>
          <p:cNvPr id="57"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8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420837" y="1583819"/>
            <a:ext cx="3362333" cy="4522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90862" y="3717036"/>
            <a:ext cx="2544865" cy="24133"/>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44723" y="3671103"/>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6545481" y="3642166"/>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914171" y="3388488"/>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5968677" y="3398133"/>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1292" y="3530914"/>
            <a:ext cx="874144" cy="453813"/>
          </a:xfrm>
          <a:prstGeom prst="rect">
            <a:avLst/>
          </a:prstGeom>
        </p:spPr>
      </p:pic>
      <p:sp>
        <p:nvSpPr>
          <p:cNvPr id="6" name="Rectangle 5">
            <a:extLst>
              <a:ext uri="{FF2B5EF4-FFF2-40B4-BE49-F238E27FC236}">
                <a16:creationId xmlns:a16="http://schemas.microsoft.com/office/drawing/2014/main" id="{53A9543A-1FC8-4180-9C71-E6815E75E570}"/>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What is web Crawling?</a:t>
            </a:r>
            <a:endParaRPr lang="en-US">
              <a:cs typeface="Calibri"/>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6662" y="1731385"/>
            <a:ext cx="4876048" cy="416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36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801151" y="2143354"/>
            <a:ext cx="2773954" cy="313266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78470" y="2810070"/>
            <a:ext cx="168650" cy="979326"/>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33890" y="370968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8290334" y="345816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575105" y="4124104"/>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7708269" y="3137720"/>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5458" y="3561344"/>
            <a:ext cx="874144" cy="453813"/>
          </a:xfrm>
          <a:prstGeom prst="rect">
            <a:avLst/>
          </a:prstGeom>
        </p:spPr>
      </p:pic>
      <p:cxnSp>
        <p:nvCxnSpPr>
          <p:cNvPr id="15" name="Straight Arrow Connector 14">
            <a:extLst>
              <a:ext uri="{FF2B5EF4-FFF2-40B4-BE49-F238E27FC236}">
                <a16:creationId xmlns:a16="http://schemas.microsoft.com/office/drawing/2014/main" id="{F62219FB-1A63-4B65-BFB4-EBF3BA211B70}"/>
              </a:ext>
            </a:extLst>
          </p:cNvPr>
          <p:cNvCxnSpPr>
            <a:cxnSpLocks/>
          </p:cNvCxnSpPr>
          <p:nvPr/>
        </p:nvCxnSpPr>
        <p:spPr>
          <a:xfrm flipV="1">
            <a:off x="4091520" y="2188297"/>
            <a:ext cx="1862701" cy="588033"/>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AB4BBF-65C8-4DE7-B7C0-210A4DA45CBD}"/>
              </a:ext>
            </a:extLst>
          </p:cNvPr>
          <p:cNvCxnSpPr>
            <a:cxnSpLocks/>
          </p:cNvCxnSpPr>
          <p:nvPr/>
        </p:nvCxnSpPr>
        <p:spPr>
          <a:xfrm flipH="1">
            <a:off x="4424650" y="2068978"/>
            <a:ext cx="1997035" cy="3745355"/>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DC65117-0D64-42B1-8B38-E3C067E401F6}"/>
              </a:ext>
            </a:extLst>
          </p:cNvPr>
          <p:cNvCxnSpPr>
            <a:cxnSpLocks/>
          </p:cNvCxnSpPr>
          <p:nvPr/>
        </p:nvCxnSpPr>
        <p:spPr>
          <a:xfrm flipH="1" flipV="1">
            <a:off x="6784470" y="4548118"/>
            <a:ext cx="761621" cy="1164396"/>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3613B04-49EE-4CB1-A9B7-26AACCF30D8F}"/>
              </a:ext>
            </a:extLst>
          </p:cNvPr>
          <p:cNvCxnSpPr>
            <a:cxnSpLocks/>
          </p:cNvCxnSpPr>
          <p:nvPr/>
        </p:nvCxnSpPr>
        <p:spPr>
          <a:xfrm flipH="1">
            <a:off x="4609109" y="4225323"/>
            <a:ext cx="1998300" cy="1487191"/>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57EDA07-0184-427D-8385-997FB1061B85}"/>
              </a:ext>
            </a:extLst>
          </p:cNvPr>
          <p:cNvCxnSpPr>
            <a:cxnSpLocks/>
          </p:cNvCxnSpPr>
          <p:nvPr/>
        </p:nvCxnSpPr>
        <p:spPr>
          <a:xfrm flipH="1">
            <a:off x="7546091" y="3586137"/>
            <a:ext cx="796995" cy="2090629"/>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Unsupervised machines cannot be trusted</a:t>
            </a:r>
            <a:endParaRPr lang="en-US"/>
          </a:p>
        </p:txBody>
      </p:sp>
      <p:pic>
        <p:nvPicPr>
          <p:cNvPr id="8" name="Picture 6" descr="A screenshot of a cell phone&#10;&#10;Description generated with very high confidence">
            <a:extLst>
              <a:ext uri="{FF2B5EF4-FFF2-40B4-BE49-F238E27FC236}">
                <a16:creationId xmlns:a16="http://schemas.microsoft.com/office/drawing/2014/main" id="{9B5C51AE-0388-4E80-9DE6-E968ED9D996F}"/>
              </a:ext>
            </a:extLst>
          </p:cNvPr>
          <p:cNvPicPr>
            <a:picLocks noChangeAspect="1"/>
          </p:cNvPicPr>
          <p:nvPr/>
        </p:nvPicPr>
        <p:blipFill>
          <a:blip r:embed="rId5"/>
          <a:stretch>
            <a:fillRect/>
          </a:stretch>
        </p:blipFill>
        <p:spPr>
          <a:xfrm>
            <a:off x="3853690" y="2368385"/>
            <a:ext cx="1392546" cy="84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3551" y="1796405"/>
            <a:ext cx="1771328" cy="102550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8310" y="5320417"/>
            <a:ext cx="1661440" cy="91555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254" y="1939636"/>
            <a:ext cx="3390501" cy="2964873"/>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3673" y="5342852"/>
            <a:ext cx="2004146" cy="9429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46836" y="3653427"/>
            <a:ext cx="1890063" cy="101305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p:cNvSpPr txBox="1"/>
          <p:nvPr/>
        </p:nvSpPr>
        <p:spPr>
          <a:xfrm>
            <a:off x="710377" y="5589558"/>
            <a:ext cx="2773955" cy="923330"/>
          </a:xfrm>
          <a:prstGeom prst="rect">
            <a:avLst/>
          </a:prstGeom>
          <a:noFill/>
        </p:spPr>
        <p:txBody>
          <a:bodyPr wrap="square" rtlCol="0">
            <a:spAutoFit/>
          </a:bodyPr>
          <a:lstStyle/>
          <a:p>
            <a:pPr algn="just"/>
            <a:r>
              <a:rPr lang="en-US"/>
              <a:t>Start with a google search of the company and its business activity.</a:t>
            </a:r>
          </a:p>
        </p:txBody>
      </p:sp>
      <p:sp>
        <p:nvSpPr>
          <p:cNvPr id="46" name="TextBox 45"/>
          <p:cNvSpPr txBox="1"/>
          <p:nvPr/>
        </p:nvSpPr>
        <p:spPr>
          <a:xfrm>
            <a:off x="8416254" y="5312559"/>
            <a:ext cx="3349302" cy="1200329"/>
          </a:xfrm>
          <a:prstGeom prst="rect">
            <a:avLst/>
          </a:prstGeom>
          <a:noFill/>
        </p:spPr>
        <p:txBody>
          <a:bodyPr wrap="square" rtlCol="0">
            <a:spAutoFit/>
          </a:bodyPr>
          <a:lstStyle/>
          <a:p>
            <a:pPr algn="just"/>
            <a:r>
              <a:rPr lang="en-US"/>
              <a:t>The business activity appears in the financial report that specifically appears on search services provided by the website.</a:t>
            </a:r>
          </a:p>
        </p:txBody>
      </p:sp>
    </p:spTree>
    <p:extLst>
      <p:ext uri="{BB962C8B-B14F-4D97-AF65-F5344CB8AC3E}">
        <p14:creationId xmlns:p14="http://schemas.microsoft.com/office/powerpoint/2010/main" val="1471825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6623538" y="3239"/>
            <a:ext cx="5608716" cy="6854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396000" rIns="432000" rtlCol="0" anchor="t"/>
          <a:lstStyle/>
          <a:p>
            <a:pPr algn="r"/>
            <a:r>
              <a:rPr lang="en-US" sz="4000">
                <a:cs typeface="Calibri"/>
              </a:rPr>
              <a:t>Web Crawling: Where and how far?</a:t>
            </a:r>
            <a:endParaRPr lang="en-US"/>
          </a:p>
        </p:txBody>
      </p:sp>
      <p:sp>
        <p:nvSpPr>
          <p:cNvPr id="2" name="TextBox 1">
            <a:extLst>
              <a:ext uri="{FF2B5EF4-FFF2-40B4-BE49-F238E27FC236}">
                <a16:creationId xmlns:a16="http://schemas.microsoft.com/office/drawing/2014/main" id="{B227C8C5-AB1D-4BB1-ACB1-4AFA84A712DF}"/>
              </a:ext>
            </a:extLst>
          </p:cNvPr>
          <p:cNvSpPr txBox="1"/>
          <p:nvPr/>
        </p:nvSpPr>
        <p:spPr>
          <a:xfrm>
            <a:off x="6976208" y="2565426"/>
            <a:ext cx="4371520" cy="366254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i="1">
                <a:solidFill>
                  <a:schemeClr val="bg1"/>
                </a:solidFill>
                <a:cs typeface="Calibri"/>
              </a:rPr>
              <a:t>The problem:</a:t>
            </a:r>
            <a:r>
              <a:rPr lang="en-US" sz="2800">
                <a:solidFill>
                  <a:schemeClr val="bg1"/>
                </a:solidFill>
                <a:cs typeface="Calibri"/>
              </a:rPr>
              <a:t> </a:t>
            </a:r>
          </a:p>
          <a:p>
            <a:r>
              <a:rPr lang="en-US" sz="2800">
                <a:solidFill>
                  <a:schemeClr val="bg1"/>
                </a:solidFill>
                <a:cs typeface="Calibri"/>
              </a:rPr>
              <a:t>We don’t know how far to dig, and where to dig? </a:t>
            </a:r>
          </a:p>
          <a:p>
            <a:endParaRPr lang="en-US" sz="2800">
              <a:solidFill>
                <a:schemeClr val="bg1"/>
              </a:solidFill>
              <a:cs typeface="Calibri"/>
            </a:endParaRPr>
          </a:p>
          <a:p>
            <a:r>
              <a:rPr lang="en-US" sz="2800">
                <a:solidFill>
                  <a:schemeClr val="bg1"/>
                </a:solidFill>
                <a:cs typeface="Calibri"/>
              </a:rPr>
              <a:t>We don’t know the credible sources and where the information lies on the credible sources.</a:t>
            </a:r>
          </a:p>
        </p:txBody>
      </p:sp>
      <p:pic>
        <p:nvPicPr>
          <p:cNvPr id="3" name="Picture 2"/>
          <p:cNvPicPr>
            <a:picLocks noChangeAspect="1"/>
          </p:cNvPicPr>
          <p:nvPr/>
        </p:nvPicPr>
        <p:blipFill>
          <a:blip r:embed="rId2"/>
          <a:stretch>
            <a:fillRect/>
          </a:stretch>
        </p:blipFill>
        <p:spPr>
          <a:xfrm>
            <a:off x="842107" y="1504462"/>
            <a:ext cx="5272187" cy="4169507"/>
          </a:xfrm>
          <a:prstGeom prst="rect">
            <a:avLst/>
          </a:prstGeom>
        </p:spPr>
      </p:pic>
      <p:cxnSp>
        <p:nvCxnSpPr>
          <p:cNvPr id="6" name="Straight Connector 5"/>
          <p:cNvCxnSpPr/>
          <p:nvPr/>
        </p:nvCxnSpPr>
        <p:spPr>
          <a:xfrm>
            <a:off x="7139354" y="1887415"/>
            <a:ext cx="46540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9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F9C74-C0FD-4965-8A19-2C2DDF4B2A2F}"/>
              </a:ext>
            </a:extLst>
          </p:cNvPr>
          <p:cNvSpPr txBox="1"/>
          <p:nvPr/>
        </p:nvSpPr>
        <p:spPr>
          <a:xfrm>
            <a:off x="7385537" y="1505324"/>
            <a:ext cx="457200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charset="0"/>
              <a:buChar char="•"/>
            </a:pPr>
            <a:r>
              <a:rPr lang="en-US" sz="2800" dirty="0">
                <a:cs typeface="Calibri"/>
              </a:rPr>
              <a:t>Interestingly, the </a:t>
            </a:r>
            <a:r>
              <a:rPr lang="en-US" sz="2800" b="1" dirty="0">
                <a:cs typeface="Calibri"/>
              </a:rPr>
              <a:t>structured data </a:t>
            </a:r>
            <a:r>
              <a:rPr lang="en-US" sz="2800" dirty="0">
                <a:cs typeface="Calibri"/>
              </a:rPr>
              <a:t>(available on Federal websites &amp; Wikipedia) </a:t>
            </a:r>
            <a:r>
              <a:rPr lang="en-US" sz="2800" b="1" dirty="0">
                <a:cs typeface="Calibri"/>
              </a:rPr>
              <a:t>is also credible</a:t>
            </a:r>
            <a:r>
              <a:rPr lang="en-US" sz="2800" dirty="0">
                <a:cs typeface="Calibri"/>
              </a:rPr>
              <a:t>!</a:t>
            </a:r>
          </a:p>
          <a:p>
            <a:pPr marL="285750" indent="-285750">
              <a:buFont typeface="Arial" charset="0"/>
              <a:buChar char="•"/>
            </a:pPr>
            <a:endParaRPr lang="en-US" sz="2800" dirty="0">
              <a:cs typeface="Calibri"/>
            </a:endParaRPr>
          </a:p>
          <a:p>
            <a:pPr marL="285750" indent="-285750">
              <a:buFont typeface="Arial" charset="0"/>
              <a:buChar char="•"/>
            </a:pPr>
            <a:r>
              <a:rPr lang="en-US" sz="2800" dirty="0">
                <a:cs typeface="Calibri"/>
              </a:rPr>
              <a:t>Designed specific crawlers to get data from specific databases. </a:t>
            </a:r>
          </a:p>
          <a:p>
            <a:pPr marL="285750" indent="-285750">
              <a:buFont typeface="Arial" charset="0"/>
              <a:buChar char="•"/>
            </a:pPr>
            <a:endParaRPr lang="en-US" sz="2800" dirty="0">
              <a:cs typeface="Calibri"/>
            </a:endParaRPr>
          </a:p>
          <a:p>
            <a:pPr marL="285750" indent="-285750">
              <a:buFont typeface="Arial" charset="0"/>
              <a:buChar char="•"/>
            </a:pPr>
            <a:r>
              <a:rPr lang="en-US" sz="2800" dirty="0">
                <a:cs typeface="Calibri"/>
              </a:rPr>
              <a:t>Created a baseline data to support unsupervised web crawling.</a:t>
            </a:r>
          </a:p>
        </p:txBody>
      </p:sp>
      <p:pic>
        <p:nvPicPr>
          <p:cNvPr id="5" name="Picture 4"/>
          <p:cNvPicPr>
            <a:picLocks noChangeAspect="1"/>
          </p:cNvPicPr>
          <p:nvPr/>
        </p:nvPicPr>
        <p:blipFill>
          <a:blip r:embed="rId2"/>
          <a:stretch>
            <a:fillRect/>
          </a:stretch>
        </p:blipFill>
        <p:spPr>
          <a:xfrm>
            <a:off x="155803" y="1512277"/>
            <a:ext cx="2669460" cy="3349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127" y="1418493"/>
            <a:ext cx="2067273" cy="5005754"/>
          </a:xfrm>
          <a:prstGeom prst="rect">
            <a:avLst/>
          </a:prstGeom>
        </p:spPr>
      </p:pic>
      <p:sp>
        <p:nvSpPr>
          <p:cNvPr id="7" name="Rectangle 6">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Credible data to the rescue</a:t>
            </a: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159" y="1512277"/>
            <a:ext cx="2118619" cy="3036277"/>
          </a:xfrm>
          <a:prstGeom prst="rect">
            <a:avLst/>
          </a:prstGeom>
        </p:spPr>
      </p:pic>
    </p:spTree>
    <p:extLst>
      <p:ext uri="{BB962C8B-B14F-4D97-AF65-F5344CB8AC3E}">
        <p14:creationId xmlns:p14="http://schemas.microsoft.com/office/powerpoint/2010/main" val="301635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a:t>
            </a:r>
            <a:r>
              <a:rPr lang="en-US" sz="4000" err="1">
                <a:cs typeface="Calibri"/>
              </a:rPr>
              <a:t>Praedicat</a:t>
            </a:r>
            <a:r>
              <a:rPr lang="en-US" sz="4000">
                <a:cs typeface="Calibri"/>
              </a:rPr>
              <a:t>: An Insurance Tech Company</a:t>
            </a:r>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663742-379D-45C5-BC80-A2E99BF8A480}"/>
              </a:ext>
            </a:extLst>
          </p:cNvPr>
          <p:cNvSpPr txBox="1"/>
          <p:nvPr/>
        </p:nvSpPr>
        <p:spPr>
          <a:xfrm>
            <a:off x="432476" y="1429448"/>
            <a:ext cx="603561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solidFill>
                  <a:srgbClr val="002060"/>
                </a:solidFill>
              </a:rPr>
              <a:t>Determine</a:t>
            </a:r>
            <a:r>
              <a:rPr lang="en-US" sz="2800">
                <a:solidFill>
                  <a:srgbClr val="002060"/>
                </a:solidFill>
                <a:cs typeface="Calibri"/>
              </a:rPr>
              <a:t> litigation risks</a:t>
            </a:r>
          </a:p>
          <a:p>
            <a:pPr marL="285750" indent="-285750">
              <a:buFont typeface="Arial"/>
              <a:buChar char="•"/>
            </a:pPr>
            <a:r>
              <a:rPr lang="en-US" sz="2800">
                <a:solidFill>
                  <a:srgbClr val="002060"/>
                </a:solidFill>
                <a:cs typeface="Calibri"/>
              </a:rPr>
              <a:t>Predict the likely amount of losses</a:t>
            </a:r>
          </a:p>
        </p:txBody>
      </p:sp>
    </p:spTree>
    <p:extLst>
      <p:ext uri="{BB962C8B-B14F-4D97-AF65-F5344CB8AC3E}">
        <p14:creationId xmlns:p14="http://schemas.microsoft.com/office/powerpoint/2010/main" val="918260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85"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86"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145B57E1-49C6-4E37-B6DE-B173DEBAFFB8}"/>
              </a:ext>
            </a:extLst>
          </p:cNvPr>
          <p:cNvGrpSpPr/>
          <p:nvPr/>
        </p:nvGrpSpPr>
        <p:grpSpPr>
          <a:xfrm>
            <a:off x="6402206" y="1649916"/>
            <a:ext cx="1299263" cy="574625"/>
            <a:chOff x="6400542" y="1834656"/>
            <a:chExt cx="1299263" cy="574625"/>
          </a:xfrm>
        </p:grpSpPr>
        <p:pic>
          <p:nvPicPr>
            <p:cNvPr id="88"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22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0" y="0"/>
            <a:ext cx="6522719"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108000" rIns="0" rtlCol="0" anchor="t"/>
          <a:lstStyle/>
          <a:p>
            <a:r>
              <a:rPr lang="en-US" sz="4000">
                <a:cs typeface="Calibri"/>
              </a:rPr>
              <a:t>Parser: </a:t>
            </a:r>
            <a:endParaRPr lang="en-US">
              <a:cs typeface="Calibri"/>
            </a:endParaRPr>
          </a:p>
          <a:p>
            <a:r>
              <a:rPr lang="en-US" sz="4000">
                <a:cs typeface="Calibri"/>
              </a:rPr>
              <a:t>Getting unstructured data</a:t>
            </a:r>
            <a:endParaRPr lang="en-US">
              <a:cs typeface="Calibri"/>
            </a:endParaRPr>
          </a:p>
        </p:txBody>
      </p:sp>
      <p:sp>
        <p:nvSpPr>
          <p:cNvPr id="3" name="TextBox 2">
            <a:extLst>
              <a:ext uri="{FF2B5EF4-FFF2-40B4-BE49-F238E27FC236}">
                <a16:creationId xmlns:a16="http://schemas.microsoft.com/office/drawing/2014/main" id="{19BA2E29-D25C-4D6A-938F-A655572B19E9}"/>
              </a:ext>
            </a:extLst>
          </p:cNvPr>
          <p:cNvSpPr txBox="1"/>
          <p:nvPr/>
        </p:nvSpPr>
        <p:spPr>
          <a:xfrm>
            <a:off x="575895" y="2049193"/>
            <a:ext cx="5370927"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Use of text abundance to locate meaningful paragraphs.</a:t>
            </a:r>
          </a:p>
          <a:p>
            <a:endParaRPr lang="en-US" sz="2800">
              <a:solidFill>
                <a:schemeClr val="bg1"/>
              </a:solidFill>
            </a:endParaRPr>
          </a:p>
          <a:p>
            <a:r>
              <a:rPr lang="en-US" sz="2800">
                <a:solidFill>
                  <a:schemeClr val="bg1"/>
                </a:solidFill>
              </a:rPr>
              <a:t>Filtering out tags containing social media redirects.</a:t>
            </a:r>
          </a:p>
          <a:p>
            <a:endParaRPr lang="en-US" sz="2800">
              <a:solidFill>
                <a:schemeClr val="bg1"/>
              </a:solidFill>
            </a:endParaRPr>
          </a:p>
          <a:p>
            <a:r>
              <a:rPr lang="en-US" sz="2800">
                <a:solidFill>
                  <a:schemeClr val="bg1"/>
                </a:solidFill>
              </a:rPr>
              <a:t>Removing graphic contents, advertisements.</a:t>
            </a:r>
          </a:p>
          <a:p>
            <a:endParaRPr lang="en-US" sz="2800">
              <a:solidFill>
                <a:schemeClr val="bg1"/>
              </a:solidFill>
            </a:endParaRPr>
          </a:p>
          <a:p>
            <a:endParaRPr lang="en-US" sz="2800">
              <a:solidFill>
                <a:schemeClr val="bg1"/>
              </a:solidFill>
            </a:endParaRPr>
          </a:p>
          <a:p>
            <a:endParaRPr lang="en-US" sz="2800">
              <a:solidFill>
                <a:schemeClr val="bg1"/>
              </a:solidFill>
            </a:endParaRPr>
          </a:p>
          <a:p>
            <a:r>
              <a:rPr lang="en-US" sz="2800">
                <a:solidFill>
                  <a:schemeClr val="bg1"/>
                </a:solidFill>
              </a:rPr>
              <a:t> </a:t>
            </a:r>
          </a:p>
        </p:txBody>
      </p:sp>
      <p:cxnSp>
        <p:nvCxnSpPr>
          <p:cNvPr id="2" name="Straight Arrow Connector 1">
            <a:extLst>
              <a:ext uri="{FF2B5EF4-FFF2-40B4-BE49-F238E27FC236}">
                <a16:creationId xmlns:a16="http://schemas.microsoft.com/office/drawing/2014/main" id="{C553FDDB-2ED7-498F-BF52-E949A98DE303}"/>
              </a:ext>
            </a:extLst>
          </p:cNvPr>
          <p:cNvCxnSpPr/>
          <p:nvPr/>
        </p:nvCxnSpPr>
        <p:spPr>
          <a:xfrm flipV="1">
            <a:off x="221457" y="1469231"/>
            <a:ext cx="5879305" cy="14287"/>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6" descr="A screenshot of a social media post&#10;&#10;Description generated with very high confidence">
            <a:extLst>
              <a:ext uri="{FF2B5EF4-FFF2-40B4-BE49-F238E27FC236}">
                <a16:creationId xmlns:a16="http://schemas.microsoft.com/office/drawing/2014/main" id="{48FE1D03-C1EB-4C4F-84DA-806D3697E2D6}"/>
              </a:ext>
            </a:extLst>
          </p:cNvPr>
          <p:cNvPicPr>
            <a:picLocks noChangeAspect="1"/>
          </p:cNvPicPr>
          <p:nvPr/>
        </p:nvPicPr>
        <p:blipFill>
          <a:blip r:embed="rId2"/>
          <a:stretch>
            <a:fillRect/>
          </a:stretch>
        </p:blipFill>
        <p:spPr>
          <a:xfrm>
            <a:off x="6769930" y="145109"/>
            <a:ext cx="4639129" cy="3220427"/>
          </a:xfrm>
          <a:prstGeom prst="rect">
            <a:avLst/>
          </a:prstGeom>
        </p:spPr>
      </p:pic>
      <p:pic>
        <p:nvPicPr>
          <p:cNvPr id="8" name="Picture 6" descr="A screenshot of a social media post&#10;&#10;Description generated with very high confidence">
            <a:extLst>
              <a:ext uri="{FF2B5EF4-FFF2-40B4-BE49-F238E27FC236}">
                <a16:creationId xmlns:a16="http://schemas.microsoft.com/office/drawing/2014/main" id="{5F442F33-B05C-4A47-9247-019269D83B26}"/>
              </a:ext>
            </a:extLst>
          </p:cNvPr>
          <p:cNvPicPr>
            <a:picLocks noChangeAspect="1"/>
          </p:cNvPicPr>
          <p:nvPr/>
        </p:nvPicPr>
        <p:blipFill>
          <a:blip r:embed="rId2"/>
          <a:stretch>
            <a:fillRect/>
          </a:stretch>
        </p:blipFill>
        <p:spPr>
          <a:xfrm>
            <a:off x="6703538" y="3483394"/>
            <a:ext cx="4666343" cy="3247640"/>
          </a:xfrm>
          <a:prstGeom prst="rect">
            <a:avLst/>
          </a:prstGeom>
        </p:spPr>
      </p:pic>
      <p:sp>
        <p:nvSpPr>
          <p:cNvPr id="9" name="Rectangle 8">
            <a:extLst>
              <a:ext uri="{FF2B5EF4-FFF2-40B4-BE49-F238E27FC236}">
                <a16:creationId xmlns:a16="http://schemas.microsoft.com/office/drawing/2014/main" id="{736C6906-EEAE-4EA7-B608-3CF6CB8C6E08}"/>
              </a:ext>
            </a:extLst>
          </p:cNvPr>
          <p:cNvSpPr/>
          <p:nvPr/>
        </p:nvSpPr>
        <p:spPr>
          <a:xfrm>
            <a:off x="6703539" y="5321299"/>
            <a:ext cx="1440542" cy="112304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A09A5E-3ADF-4086-B087-8FFEF8C69C09}"/>
              </a:ext>
            </a:extLst>
          </p:cNvPr>
          <p:cNvSpPr/>
          <p:nvPr/>
        </p:nvSpPr>
        <p:spPr>
          <a:xfrm>
            <a:off x="6703538" y="3479798"/>
            <a:ext cx="3028041" cy="17852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0423AB-2C2E-4CE0-921A-C3E1C80ED72B}"/>
              </a:ext>
            </a:extLst>
          </p:cNvPr>
          <p:cNvSpPr/>
          <p:nvPr/>
        </p:nvSpPr>
        <p:spPr>
          <a:xfrm>
            <a:off x="9796896" y="3479798"/>
            <a:ext cx="1576612" cy="5606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55BA0E-C9D4-47D6-BAD8-2D03C669EB4E}"/>
              </a:ext>
            </a:extLst>
          </p:cNvPr>
          <p:cNvSpPr/>
          <p:nvPr/>
        </p:nvSpPr>
        <p:spPr>
          <a:xfrm>
            <a:off x="9796896" y="4151084"/>
            <a:ext cx="1576613" cy="14768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B63AE-4859-45DE-87F1-44A8E13FE0F6}"/>
              </a:ext>
            </a:extLst>
          </p:cNvPr>
          <p:cNvSpPr/>
          <p:nvPr/>
        </p:nvSpPr>
        <p:spPr>
          <a:xfrm>
            <a:off x="9796895" y="5702297"/>
            <a:ext cx="1576612" cy="10323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Curved Left 5">
            <a:extLst>
              <a:ext uri="{FF2B5EF4-FFF2-40B4-BE49-F238E27FC236}">
                <a16:creationId xmlns:a16="http://schemas.microsoft.com/office/drawing/2014/main" id="{F54FBDDC-0F77-413B-A477-1D832631F86C}"/>
              </a:ext>
            </a:extLst>
          </p:cNvPr>
          <p:cNvSpPr/>
          <p:nvPr/>
        </p:nvSpPr>
        <p:spPr>
          <a:xfrm>
            <a:off x="11412951" y="3008195"/>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8192721" y="5321299"/>
            <a:ext cx="1470181" cy="14097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392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98"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Arrow Connector 103">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109" name="TextBox 108">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110" name="TextBox 109">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1" name="TextBox 110">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Tree>
    <p:extLst>
      <p:ext uri="{BB962C8B-B14F-4D97-AF65-F5344CB8AC3E}">
        <p14:creationId xmlns:p14="http://schemas.microsoft.com/office/powerpoint/2010/main" val="63687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AutoShape 24" descr="data:image/jpg;base64,%20/9j/4AAQSkZJRgABAQEAYABgAAD/2wBDAAUDBAQEAwUEBAQFBQUGBwwIBwcHBw8LCwkMEQ8SEhEPERETFhwXExQaFRERGCEYGh0dHx8fExciJCIeJBweHx7/2wBDAQUFBQcGBw4ICA4eFBEUHh4eHh4eHh4eHh4eHh4eHh4eHh4eHh4eHh4eHh4eHh4eHh4eHh4eHh4eHh4eHh4eHh7/wAARCAEoAh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k9d+I3g3Rb82N/rUS3CnDrGjSbD/tFQdv41teKZprbw1qVxb586O1kaPH94KcVwH7Pmj6XN8NLe+ntILm6vnkku5ZUDs7E85JoA7k+KNA/s611Eapbta3biOCVWyrsegGO9bA5Ga8L+I+ieG9C0vSrPw5IpiPiBHmiWXeI3O7IA/h+lS+OvF2qWl1rLxeNjbzWSlreysLUTAYGcSHk8/hQB7fRXhGoePvFV3ovhrUpp73TNKvLYtd31la+cyyAkDIIO0cVpah4u8Rf8K6t9Q0fWxrQ+1+Xc39jbhpYovXy+fmoA9d1G9ttPs5Lu7kEUMYyzEZxWJrHjfwxpNzZWt9qapPegNbxrGzswPQ4AOB9a82tvGt7/wAIX4iu7PxXBrUlpGrRJcWwSeElgCHXoevpWNpcGqX/AMbLDVp9VJLeH1n8owoVB2k4AxwM0Ae96XqFpqdot3ZTCWFujAEfzq1XgMnxM1b+zPD+l/bxp1zqMkzT3UNqHKRq2AFUcZqz/wALA8TWmk+I7W3vp9Q+yW6TWWoz2nl8lgCrDocZoA91ork/hlb+JF0KG+8R62NSnu4klCrEEWLIBwMda6ygAooooAKKKKACiiigAooooAKKKKACiiigAooooAKKKKACiiigAooooAKKKKACiiigAooooAKKKKACiiigAooooArarf2ul6dPqF9MIbaBC8rnoqjqa89Hx2+F7DK+InI9RYzkf+gVvfGL/kmWv/8AXm/8qh+F2k6VJ8P9FeTTLJmNquSbdMn9KAMf/hevwx/6GCT/AMAZ/wD4ij/hevwx/wChgk/8AZ//AIiu9/sbR/8AoFWP/gOn+FH9jaP/ANAqx/8AAdP8KAOC/wCF6/DH/oYJP/AGf/4ij/hevwx/6GCT/wAAZ/8A4iu9/sbR/wDoFWH/AIDp/hR/Y2j/APQKsf8AwHT/AAoA4F/jv8LkUtJ4jZFHVmspwB+OyvQ9Kv7TVNOg1CxmWa2nQPFIOjKehrhPjppWlxfCXxG8em2SMLKTDC3UEcfStX4Mf8ks8O/9eMf8qAOvooooAKKKKACiiigAooooAKKKKACiiigAooooAKKKKAGyIskbRuoZWBBB7ivNbf4aazos13F4T8ZXGladdyGRrR7cSiInqUO4Yr0yigDziP4SaPFoVppsd/c+bFfC+nuXG57iXnJbnjqagX4W31uNYstO8Uy2mm6q7vNGLYNIpbqA+73r06igDze1+GuoaVp2mW+g+K7m0lsYjCTLAJEmUkn5lz15osPhe+n6NLFp/iK4ttVmu/tcl4kQCs/pszjHPTNekUUAeYr8J1vG1e81rW3utS1OAQPPFbiNUQEHhc8ngVs6d8PrSz8RQa0uoTNJDposBGU4KgY3detdrRQB503wtht9M01NL1qez1HTZXkt7wRBjhjkqy55H41KPh3eXumapBr3ia51C51FVQyCEIkKg5wq59vWvQKKAK2l2i2Gm21krF1giWMMR1AGM1ZoooAKKKKACiiigAooooAKKKKACiiigAooooAKKKKACiiigAooooAKKKKACiiigAooooAKKKKACiiigAooooAKKKKAOS+MX/JMtf8A+vN/5VN8Kv8Aknmif9eq074o2d1qHw+1qzsoWmuJbR1jjXqxx0FeZ+DPihquieF9P0m4+Gfi15rWERuyQDBI9OaAH/tE+MfEmm+K/DHg/QtXXQo9ZlKz6kRzGADwp9eK5vRvE/i/w/8AEzU/h9ceNJfENrLpj3MWotgy2rhSeSCR29a1PHvivSPHGnJY+I/hB4tukjbdE/kAPGfVWByK5rT9d8CfD/RNSuW+FXi20gu4/Ku7y5AMhU8Y3k5FAHKaP40+JEPgm38bXPxEubgW+s/Y2smxslj3dW5r7H0+b7RYQXGQfMjVsg8civlW00z4e3Ph2Oxt/hB42k06WUXSBWOGY87h81enaV8VptM06DT7T4X+MVggQJGGhBIA9yaAOr+PP/JIvEn/AF5Sfyqz8GP+SWeHf+vGP+VeZfEr4j6x4m8DatoVn8NPFkdxeW7RRs8A2gkd+a9V+FVldad8OtCsb6FobmGzRZI26qcdDQB09FFFABRRRQAUUUUAFFFFABRRRQAUUUUAFFFFABRRRQAUUUUAFFFFABRRRQAUUUUAFFFFABRRRQAUUUUAFFFFABRRRQAUUUUAFFFFABRRRQAUUUUAFFFFABRRRQAUUUUAFFFFABRRRQAUUUUAFFFFABRRRQAUUUUAFFFFABXgP7bWj69q3wvlew1JbLTrVhJcqM7pjngcdK9+ry79qdd3wQ172jB/WgC5+zvp+u6Z8LdItNb1BNQIgVoJgCDsI4U5PUV6LXJfByf7R8MPD8mMZskFdbQAUUUUAFFFFABRRRQAUUUUAFFFFABRRRQAUUUUAFFFFABRRRQAUUUUAFFFFABRRRQAUUUUAFFFFABRRRQAUUUUAFFFFABRRRQAUUUUAFFFFABRRRQAUUUUAFFFFABRRRQAUUUUAFFFFABRRRQAUUUUAFFFFABRRRQAUUUUAFFFFABXm/7TK7vgj4k/69Sf1r0ivOv2kxn4J+Jv+vRqALvwFfzPhH4eb/p0Wu4rz39nKZZ/gz4dkRtw+zAZ/GvQqACiiigAooooAKKKKACiiigAooooAKKKKACiiigAooooAKKKKACiiigAooooAKKKKACiiigAooooAKKKKACiiigAooooAKKKKACiiigAooooAKKKKACiiigAooooAKKKKACiiigAooooAKKKKACiiigAooooAKKKKACiiigAooooAK4P9oKET/BzxLGehsn/AJV3lcZ8b13/AAo8RL/04yfyoAwv2WG3fA3w9/1xI/U16hXlf7KDbvgXoH+43/oRr1SgAooooAKKKKACiiigAooooAKKKKACiiigAooooAKKKKACiiigAoorkdb+IXh/SPGlj4UvJZBfXg+RgvyKT0BPYmgDrqKM0ZoAKKQEHoQaNy5xkZoAWikVlb7rA/Q0bhnGRmgBaKQkAZJAFVtWvodN02e/uDiKFC7H2oAtUVxOsfEfSNN0+wka1vLm/v4/MtrCBN0rD1PoPel8IfETT9c1caJfadfaNqxXelreIAXX1UjrQB2tFJkZxkZ9KCwHUgfWgBaKM8Z7UAgjIII9qACik3rz8wOOvNZfh7xBpevNeDTZ/N+xzGCbjo46j9KANWikDA9CDRuXONw/OgBaKQsFGWIA96zPEevaZ4fso7zU5/KhkkWJT1yzHAFAGpRTUkRo1kDDawBGfenUAFFFFABRRRQAUUUUAFFFFABRRRQAUUUUAFFFFABRRRQAUUUUAFFFFABRXBfE34inwbqWn6bbeHdQ1u8vgxjitMZAHUnNcf8A8L21P+2v7G/4Vh4k+3+X5nk/Lnb60Ae21leLdGj8QeG7/RZZTEl5C0RcDlQRjNeT2vx21K61a40qD4Y+JHvbZQ00Q25QHpmm6Z8etQ1K6vLWx+GXiOaayfZcKu3MbYzg/nQB6N8LPB8PgXwXZ+G4Lt7qO2ztkcYJyc11NeG6R8frzVra6uNO+GviO4itXaOdl24Rh1Bpmm/tB3Oo6HJrdl8NvEU2nxhi867do29aAPdaK8KT9oS4bw6PEX/CuPEI0kp5n2r5dgX1r2Xw3qkWt6DZavAjJFdwrMit1AIzQBoUUUUAFFFFABRRRQAUUUUAFFFFABRRRQAUUUUAFFFFAEN9cR2dnNdTMFjhQuxPYAZr5fll1bxJ4f8AEniRvCms3V5cXouNOvIjGY0SLO3GWDAcntX01rWnW+raVcabd7zBcIY5ArYJU9eaTStLstM0eHSbOER2kMflon+zQB49ceNrhI/Cfj6O8l/sm5h+zanCZDsjfbnJHTORj8a5jxB4p8UPYWV8s2pyW3iPV3jSO2m2utupIAQkgLnHqOteyn4b+FT4XvfDRsSdMvJTNJDvOAxOePTmr2p+C/D+oeHLbQZrPbaWiqLfYxV4ivQqw5B4oA8v0GXxFpHiTULO3s9bsNIk055DFql8k0qyAHDJh2YCsrw7app/wrtvE2teLPEkl9qUgi/c3DO75JwiKTgH3r1nQfh9oelT3VyZLy9ubmLyXmup2dgn90elSX3gHw9d+FLfw20EsdlbOHgKSEPGw6EH15oA8f0fVNU0D4s6fZ2Np4g0+zutPmle21W+89pWVSQwXc2ORSXttd6l8INW8dTeKtXs9YMkpDpeusUW1iAgTOB0r1fTfhvoFhrMGuj7VearbIyxXF1OzkAjGCOmK8r8XeBtS1uz1LRU8HX1teXlyf3sd0wscE/6zbnGcc49aAIzruteIPGdvoN3a+IdQsrTSYZVTTLsQPI7Zy7EspPT3rRsdT8RyeDpvDeprch7vVFtbQXE6yzeTkkhypPI2jvXolx8OdJvrHTWuJLm11GztVtzdWkpjdlA6HHUVc0PwB4e0c2TWkMpe0kaVGkkLlnPVmJ6mgDj/DUMOnfHy9tL9kWT+yo49P3nkqu3IX8jXVeONb8N6ZqkSXCW0niEW0kliDFvkUAHODj5RVzxn4J0PxU8E+oxSx3dscwXUEhjlj+jCq3hf4e6BoN/LqSi4v7+RPLa5vJTK4X0Geg+lAHlun2V1d/CZ/iFN4q1X+2smcOLxhCpDY8vy87cU/QIdQ8c/EW/h1bWtWtrNdHhnFtbXTxASMo+b5TXfv8ACfws1yxH21bNpfNaxW4YQFvXb/SujsPC+j2Ou3OtWtv5d3cwiGQgnGwdAB2oA8R0TWNcvvDul+GrjW72O3m12Wyku/OImMSk4XfnOTjGc11viGz0nwNp+sR/8JzqsEMlspFq8xnniJz8yFjnn+ldfL8O/DMmjTaX9ldIZbk3QZZCHSUnO5T2NUk+FfhVrC9tryO5vpL1QstxcTFpcDoA3bGaAPKvtl9o/jbwr9gtfFFhbakzxXD6pf7/ALSu3qE3nH5VnabPdeDPh/401XQ5r43UuufZ9xnLbVaTBI3HAOO9ez2vwv8ADsd/Y391Jf311YNutpLi5ZjH7AdKsQ/DjwzHNq5MEskGrNvubd5CYy394Dsc0AeZ6O3iTStf0GfS7DxDawXS7b9tV1FJUmUj7yDzCc89hWVoelahqHwz8QeLLzxNrralZXUrWpW9dUjCkYXaDgivXdF+GugabqUN+Zr+8kt1K263NwzrCD/dFadn4L0G08OXmgQ2zLYXjM0ybzkluvNAHmWt6nDr95pttM/ibVb3+zUllsdKuPISMkD53fctcDe/avEHww+z6xdakDY+I1ghV7xmkRPMxtZgTuI+te83vw20Ce+ivLeW+sZkgW3Y205TzEHQN61Gvws8JJ4dutCjtZktLmcXD4mbd5mc7gc5zmgDzzW7rUtS+I0/ht7LxLe6dpthEYYdNvhCxJH3mJdS3613XwQutel0O+ttcWcC2uSlsbidZZvL7BypPP41f1b4c6HqEltcGe/tryCEQi6guCkjoOzHvW34T8OaZ4Z0z+z9LjdYyxZ2kcszse5J60Aa9FFFABRRRQAUUUUAFFFFABRRRQAUUUUAFFFFABRXkXx0+LV/8L9f0YSaNHqWk6hHIZNjFZUZCvQk453dx2q/4F+Onw98VCOJNXTTbxsZgvj5XzegY4DfhQB6dRSIyugdWDKwyCOhFNgmhnj8yGVJEzjcjZFAD6KKKAPIfitruleHfi14V1LWboWloIplMrKSoJ+lc/8A8LP8D/8AC9P7U/t6H7F/Zhj87Y23dkcZxXuWpaVpmpBRqOnWl4F+6J4VfH0yKpf8Ip4Xxj/hHdIx6fY4/wDCgDxfwl8TvA9v8ZfE2oza9ClpcW8SxSlG2uQBnBxVb4U/ErwVYeLfG1xea5DDFd3oeBmRgJBsUZHFe4/8Ip4Xxj/hHdIx/wBecf8AhQfCnhc9fDukH/tzj/woA+f/AIKfEbwbpfhbxXb3+tRW8txqE8kKujAupUYI4qr8LPiF4QsP2f8AUtHvNYjhv3S4CwMjBjnp2r6LPhXwwevh3SD/ANucf+FB8K+GCcnw7pBPr9jj/wAKAPm+Lx/4Sb9ln/hHxq8f9qHT/LFtsbfu9MYr6C+FIK/Dfw+rAgiwiyCP9kVe/wCEV8Mbt3/CO6Tn1+xx5/lWtFHHFGscSKiKMKqjAAoAdRRRQAUUUUAFFFFABRRRQAUUUUAFFFFABRRRQAUUUUAFFFFABRRRQAUUUUAFFFFABRRRQAUUUUAFFFFABRRRQAUUUUAFFFFABRRRQAUUUUAFFFFABRRRQAUUVR1HWNI04E6hqllaY6+dOqfzNAF6ivOfEPxw+GGhlo7rxVayTDpHAjyE/iBj9a5C8/aLs7xvJ8LeCfEmryH7sn2XbEfxBNAHutFeCf8ACXftB+IwP7H8D6foELfdnuZ1k/Eqef0pf+Fa/GvxAd3ib4ojTkf7yaSHjIHpjAFAHt99qmm2MTS3l/bQIvUySAYrhte+Nnwz0csk3ii0uJl6w2x8x/yrk7D9mvwlJKJ/Eusa14gmH8c9wyEn/gJrudA+E3w70VV+x+E9Md16STwLK4/FsmgDgbv9pDSbuYweFfB/iDWpuytD5IJ9jhqh/wCE0+P3iJsaJ4BsdAjf7ram5fA9cjH8q9vZtL0ez+Z7TT7ZPUrGg/kK4Dxl8cvhx4ZLxXGvRXdwoJEVqDJu9tw+X9aAPB/2g/BnxU/4Q2LxF441+0v0t7lUWytFJSPeD8wOPYD8a3P2bfgPuNr4y8bW21RiWxsJBj3WST+YH0PtV3W/jzrnjJRpvg34a3GqxSMNkl9EWQOOh4BT8zTf+EL/AGifHL7vEPiSLw7bk8wxzbDj0AiyD+NAHvnibxn4U8L2guNc12xsIR8o3yDr6YFfDXjzxnPYfE7W9X8BeIr62sLm5MsLwyFQM9gDnivovw1+zD4Rtpjd+JdU1HXrl/mYu5iG76qcn8ad8R/2edC13X/Di6Ba2uj6XbeYNT8pcPKo27QPVj83JoA5X9m7xz8YPF2uxRz3Ed7oUB/0u7uovm9grdz+FfUVZ/h7RdL8P6TBpWj2cVpaQKFSOMYH1PqauzyxQQvNNIkUaDczuwCqPUk9KAOb+J+vax4Y8HXmuaLo66vNaDzJLYy7CYx94g4OSB2r5xn/AGsdaYEReErWM/7V0Tj/AMdrtPin8ejLqLeEfhlZHXNYmJiNyse6KMnj5R/F9T8vvXjUnwG8ZWvjHw7purwxiLWpC88sA3LbY5cP2B5/WgD6c+APjfxH4+8Mza7relwWNu0pS18sn5wOCea9Kqh4e0ix0HRrXSNNhENpaxiOJB2AFX6AOT+Kvjew8AeEptfv0MoRgkcSnDSMegFQfB74gad8RvCMetWcf2edW8u5ti2TE4/oexr51/bQ8QX+reIrfRbWw1H+zdKXdc3Bt3EJlPbcRtOABz71xv7NPi3XPB3jWK6g03UrvRL5hb332e2eRV5+V/lGMg/oTQB931S119Qj0a8k0mOOS/WFmt0kOFZwPlB9iauRsrorryrAEcY4paAPjm9/af8AH9rdzWs2j6TDLE5R0aJsqQen3q9u/Zy8a+MvH2iXev8AiKHT7fT/ADPKs1t4iGdh95iSx4HTGO9eY/tA/BW+1n4t6ZfeH4Clnr0u2+kVcrbuPvSN7EEflTtS+HfxR+Dt9JrHw+1OXW9DUl5bBzlgvU5Q8H6rk0AfUlFeRfCf47+GfGMg0vVP+JFra/K9tcnarN32sen0ODXroIYAggg9CKACiiigAooooAKKKKACiiigAooooAKKKKACiiigAooooAKKKKACiiigAooooAKKKKACiiigAooooAKKKKACiiigAooooAKK8N1PXv2g9Y1S7s9D8M6No9qkzpHPfMxLoCQGBHqOelVh8K/i94gB/wCEo+Kk1nE33rayh3L9AcjFAHturazpGkx+ZqmqWdimM7riZYx+prhPEPxy+GOi7hP4mt7kj/nzBnz/AN8ZrnNJ/Zs8ExOJ9Z1LXNYnJy/n3f7tv+A4P867rw/8Lfh9oJVtL8KabBIP4/K3MT6nNAHnc37RUOosY/CHgPxDr5PCSQwkL+Ixmov+Eq/aG8RjGk+CtK0O3P8Ay1u5Csqj/dc4P5V7tBb28AxDBFEP9hAP5VLQB4Ifhj8ZPEIDeKPigbaFusFjCI2UezLir2n/ALNvg8ssniDWNe8QP1YXt2SpP4YP617bRQBxfh74VfDvQQBpnhPTUx081DN/6GTXXWdnaWcfl2lrBbp/dijCj8hXBeOvjP8AD7wfPNaalrSz30D7JbO1XzJkPuvFeY3n7RHifxFdSWPw98A3t7Jn93PMCcj1KYH/AKFQB9I1g+JPGXhXw5Gza1r+nWTKu7ZLcKHP0XOTXhEng/8AaD8eFZPEHiK28N2EwxJb25IIHvH/APZVu+Fv2Y/CNm6XHiXU9R1+5Vsne+yJvYocn9aADxP+094Os5vs3h/T9Q1ycnChEMYJ9tw5rBfxr+0L47Ux+GvCkfhu2J3Lczx+W7J9ZcqfwFe6+GvBPhLw3GY9D8PafYqevlxD+ZroQMDA4FAHzbY/s9+LvEU/2r4geP724EvzSW9q54PpzlPyFei+EfgT8NfDnlyQ+H47y5T/AJbXTFy31XO39K9NooAr2FjZWEHkWNnb2sX9yGMIv5CrFFFABRSOyopZjhQMk+lfOnxq/aU07RvN0bwOqajqGTG14RuiRumEA5c/ligD2D4kfELwx4B0s3uvX6JIykw2yHdNKf8AZXrj36Cvm678QfEz9oTWH03RIpNE8LI+JHBIUr/tP/G3sDj2pfhZ8EPFHxF1NPGXxNvLtLWdhKLWVv3046jd2Uewr6u0PSNN0PTYtO0myhs7SJQqRxLgAUAcn8J/hd4Z+HmlpDplqs1+y/v72QZkc98eg9hiu5KqSCVBI6cdKWigAooooA83/aXtluvgp4ijbIAti3HtXG/sR/8AJLrv/r/evQPj9H5nwe8Sr/05Of0rz79iI/8AFsb0f9P70Ae90UUUAFFFFAHmfxU+C3hDx1G901qNM1ccx31qNjbuo3Doee+M+9eT2/iL4tfA2dbTxLaP4n8LA4S6UlmjX/e6qfZ8+1fUlR3NvBdQPBcQpNE4wyOuQR9KAOU+HHxI8KePbET6FqUbXAXMlpIds0frlTzj36V19eB/Er9nq1n1A+Ifh3fN4e1ZDvEMbEROw9P7p/OsPwn8dPFHgjVl8MfFzR50KHYuoxJyQONxHRgf73H0oA+mKKzvDmuaT4i0mLVdFvob6zmGUlibINaNABRRRQAUUUUAFFFFABRRRQAUUUUAFFFFABRRRQAUUUUAFFFFABRRRQAUUUUAFFFFABWD468WaP4L0F9a1ySSO0R1QmNC7Ek4AAHua3q8q/aglih+HUU07qkSahbFmY4AHmL1oAS8+PfgezEBuodahE7BYt+nyDeT0A4pbn48+Cba6htbiDWo55/9UjadIC/04rmfjB4u8I3MPgsW+v6VKYtRgaTZOh2gFck88VY+InjDwhN8TvBc8XiDSZIopH8x1uEIT7vU54oA3n+PPglNQTT2g1sXbruWE6dJuI9cYoT48eCn1B9PSDW2u0Xc0I06TcB64xWJq3jDwg3x70u7XxBpJt1011Mv2hNoOV4zml0Txh4QX4961eN4g0lbd9OjVZTcJtJyvAOaANq2+PPgm6up7W3g1qWeAgSxrp0hKfXiksvj34IvfP8AskOtT+QxWXZp8h2EdjxWF8M/F/hGD4oeNp5/EGlRxTSxGN2uEAcY7HPNVfgl4t8J2p8bfadf0qHztSkaPfcIN67TyOeaAPXfAXi/RvGuhDWdDlkktTI0eZIyjBgcEEGugryX9lqWKbwBeSwOskT6ncFWU5BG89K9aoA4f4x+MdS8G6FZ3Wk6dDf3d3dpbRxyuVXLHqSK4vxF8Qfitoep6Tp914T0N5dUl8uApePgHGeflrU/aYaeDwzo99DY3d4trqkUsqW0RkfaDycDmuE8f/FDT9X8S+FL6z8N+KGh0258y4J0qYYXbjj5eaAOp1Hx98WLHxZYeG5fCehtdXyM8bLePtAHXPy0q+Pfiw3jJvCw8J6F9sWATl/tj7NvP+z7VzXiD4p6befFPQtfh8N+KDZWcEiSt/ZUwIJBxxtpYvinpq/F+XxGfDfij7A1gIA39lTZ3ZPbb70AUdP0vWtY+JevNN8LvC15rUZWW8lvLlpY2Zs4KqV4PFdT4P8AG/xM1KXVdO0jwX4dtE0iXyJVW5ZFyM/dAXpxWJ4X+Kem2HxK8R63ceG/FAtL9IhAw0qYkld2cjbx1FQ/Dn4n6fomr+Lbi+8N+KFj1O9M1uV0qY5XDdfl46igDovC/wASfin4i0fUdUsfCehrFYTSQyq924JZM5x8vtXoXwh8WXXjXwRba9eWaWc8jujxI24KVYjr+FeIfDD4kWWg+EfEOnah4b8TrPe3dzLCF0qUgq+7bzt46ivUf2ZoLqD4UWS3dpPayNNK/lTRlHALkjIPIoA9NooooAK5jx5498L+B4baXxLqJs1un2Q4heQu3oAgJrp68g+OUtlD488CyX7wJAL5txmxt/h9eKALr/tAfCxJ1t28QXCysMqh0643EfTZQPj/APCz7R9n/t+487GfL/s643Y9cbKxfE2o+FT8dPDzrd6OYBZS7iGj25yvWpLPUvCn/C/bxzd6P5B0tQDmPbncv60Aaw+P3wrlkkt11+4aRR86DTrglfqNleS/D+X9nnw/4w1DxIuuXWq3rTF4km024ZLXJyQF2cGvRPAuo+FB8XfF7S3ejiJki8slo8HgdKqfBzUfC6eIPGxnutIVW1AmPeY8EY7UAdDD8f8A4VyRs0OvzuiEhiunXBC4/wCAUiftA/Cp7c3CeIZ2hGcyDTrjaMe+ysD4Vaj4VXwb4nE11o4Y3t1s3GPJHzYxVDwjqHhgfs76jG91pIuDDd4UmPf95se9AHumharY63pFtqumzCezuU3xSAEbl9cHmrtcd8FMf8Ks0DbjH2XjH1NdjQByfjr4jeEfBNza23iPUmtZroEwolvJKWx14RTXNf8AC/8A4WfaPs/9v3HnYzs/s643Y9cbKrfEOfTbf43+Fn1SS1jh+yy83BXbn8apQ6l4U/4X1O5u9H8j+y1AO6PbnJ/WgCLxv8Y/hZ4o8L6r4bj8TTxy3Vu0TEabcEx57kbKx/gt8R/hT4D8EweGofFEt9NbE+fMml3ALMe7Yj61reDdR8Kr8bfFbyXWkCAwQ7CTHtPLdKn+GWo+E18YeNmlu9HCNegxljHgj5ulAGrD+0B8K5kd4vEE7qhIYrp1wQCOufkpE/aC+FT25uE8QztCM5kGnXBUY687KwfhPqPhVPDHisTXWjhjqF0U3GPkZbGKzfBeoeGF/Z81WOS60kXGy6wCY933mx70AdgP2gfhUbcXH/CRTeScYkOn3G389mK9L068t9QsIL60k8y3nQSRvjG5T0NfO+t33htv2VfJjudLN39iUBVKb87vzzXuPw5/5ETRP+vKP/0EUAb9cZ41+J/gvwdqsWl+INVe2vJU8xIktpZSV9fkU12deOa9caXb/tG2zapLaRxnSeDcFQM5b1oA0U+P/wALHnaBfEFw0qDLINOuNw+o2Vi+K/ip8DfGWnT6VrV6b+McMDpdwXiPqD5eVNN8Jaj4WHxz8TO91pAgNrFsJMe0nnpUvwz1Lwovjnxo0t3o4RrldhYx4Ix2oA5L4NeLvhB8PX1RdI8davf6fPJlLeayuXW39QPkr0OP9oL4VSQG4j8QzPCOrrp1wVH47KwPg/qPhVPD/ioT3WjhjqE5TeY+RjtWb8O9Q8ML8AtTjlutJFxi4wGMe7rx70Adh/w0H8Kfsv2r/hIpvs+M+b/Z9xtx9dmKkT4/fCxhE3/CQzKkzKsbtp9wqkscDkpjvXntxfeG/wDhlNIhc6V9r+woNoKb87h+NP8AidfeHZP2dtFhtbjTGu8WI2xlN+d6Z6c0AfRdtNHcW8c8Tbo5FDKfUEZFSVQ8Of8AIv6f/wBe0f8A6CKv0AFFFFABRRRQAUUUUAFFFFABRRRQAUUUUAFFFFABRRRQAUUUUAFFFFABWZ4m8P6N4m0p9L17T4dQspCC8MoypI6Vp0UAeeH4I/Cg4z4H0o46ZVv8aD8EfhQTk+B9LJ7Ha3+Neh0UAeSeNfhn8GvCvhm+8Qal4K0pYLOIuxIYE+w5qn8NPAfwV8deErTxJpXgnSvJuVyR8xKn0PNbX7S3hq38SfCjWI7y6njgtrdpvLjbAkYdM+1YH7HHhy30T4Rafd2dxMUvl82SFzlVb1HpQB1I+CPwoByPA+lg+u1v8aB8EfhQM48D6UM9cK3+Neh0UAZfhjw9ovhjS10vQNNg0+yUllhhBCgnrWpRRQAjKrDDKCPcU3yYv+eSf98in0UAM8mL/nkn/fIrz34/+PrP4b/D281wJCb3Gy1jKA7nNei15b+0/o+m33wg168vLKG4ntrRmhaRdxjPqPQ0AavwN8b2PxE+Hth4gjjjFw67bhNo+Rx1ruvJi/55J/3yK87/AGc9K0/T/hTolxZ2kVu9xbK0vlrjefU+9ej0AM8mL/nkn/fIpyqFGFAA9hS0UAFFFFABXOeOPAvhPxtbwW/inRYNTjt23xLKWGw+owRXR0UAeYn4A/CAuHPgmxLDoxkkyP8Ax6j/AIUD8IN+/wD4Qmx3/wB7zJM/nur06igD5w+Ofg34H/C7wn/bt14I0+SeWVY44/NkDPk8/wAXaus8IfB34J+IvDtnrmm+DbBre8iEgZZJOcjv81Yf7a3hnStR+G51m9haa5triJIct8qhm54r1H4RaBp/h3wHpljpcbRWxgVxGTkKSOcUAc+vwA+ECghfBNioPUCSQZ/8epB8APhAE2DwRYhP7oeTH5bq9PooAqaNptjo+l2+mabbpbWdumyKJOiL6CrdFFAHLeOPh54N8bSW8nijQrfUnts+S0hYFM+mCK5r/hQPwh37/wDhCbHf/e8yTP8A6FXp1FAHmI+AHwgDlx4JsQx6sJJMn/x6vNPjl4b+BfwttNNluvBGnyXF/dLF5YlkBCHq5+btX0zXzd+2h4S0W/sNB1i9tzPdSapDbZZuBGc5AH4CgDudI+B/wX1LTIL+w8G2D21zGJEZZJMMCM/3qsj9n/4PhNg8EWAQ9VDyY/LdXb+DdFsvD/h200vTlZLWGMCNGOdox0rYoA8xX4A/CBQFHgmw2gghd8mPy3V6RYWlvY2UNnaRLFBCgSNF6Ko6CpqKACuQ8afDPwN4y1CK/wDE3h621G6iTYksjMGVfTgiuvooA8xHwB+EAYuPBNiGPVhJJk/+PUL8AfhCpJXwTYqT1Ikk5/8AHq9OooA+X/jDoXwI+HGv6Do9z4I05pNUuQkoEsg8tCcbj81em2vwF+Dc1oklv4L08wyqGXbJJgg/8CrzD9rjwdod5488G3l5bNPNqGopBOzN1TI+UelfSXh3TYNJ0a10+1ZzBDGFjDnJA9KAOA/4Z/8Ag/5fl/8ACEWGz+7vkx+W6nw/AX4RwyRyR+CrENEwdPnkIUg5Bxur0yigBkEUcEKQxKEjjUKqjsB0FPoooAKKKKACiiigAooooAKKKKACiiigAooooAKKKKACiiigAooooAKKKKACiiigDgfjn4+uPh34OGuWunDUJmnSFYS23JYgf1riIviR8ZJIkkX4Z2e11DD/AImCdCM/3qsftjf8k0tP+wlB/wChrXb2P/Hhbf8AXFP/AEEVph4KrVcJdEn+fkyK9T2VKMkrttr7rf5nlfjTxX8ZvEfhXUdD/wCFdWcAvYDCZPt6Hbnv96qHwv1r4yeCfBVh4bX4fWd2LRNol+3oN3/j1dh4z+Jdj4Sd21bw74jFsLgW6XMVluilcnChTnnNdJ4b1mTWbeWaTR9U0vy22hL+DymbjqBk5FdEaNCT5VJ3+X+RjOrWhHnlBW+f+ZyJ+I3xmA/5JnZ/+DBP/iq6/wCBvj/UvHukalPq+inSLywuzbS25bJBHrWlN/qn+hrlP2dv+Qp47/7Dr/8AoIqcRh400pRb/r5I0w9X2sZNra3c9dooorlNQrxz9qfxN4i8N+GNKPhvUjp91eX6W7ShQ2A2exFex14P+2L/AMi/4b/7DEX9azqtqEmuxrRipVIp90ZQ8N/GHH/JVB/4CD/4ms/xH4B+KHiHRbnR9V+Jwnsrldssf2UDcPwWvQfGPiKw8KeHLjXdTWZrW327xCm5+WCjA78kVy8vxY0O1ksDquka9pNvfMqwXN5Z+XEScY+bPTkV6dTB4Sk7Tm18yKdavUV4wT+SMnQPAvxT0PSLfStN+J4htLddkSfZQcD/AL5q6fDfxhwcfFQf+Ag/+Jr0lGVkVlIKsAQR3FB6Vt/ZdHu/vMvrk+y+5FH9mvXPEGt+Db//AISTUv7RvbPUprUz7Qu4IxXOB9K9SryD9lv/AJFjxB/2Hrv/ANGtXr9eVaxrP4mFFFFBIUUUUAeYfGzxd4u0HUdB0fwfFpjX2qzmPdfBiigD/ZIrL8v9or/nt4J/74l/+Kqb41SLF8RvAskhwiXbsx9AFNegL4v8Ot4dn8QjVIP7LtywluM/KhU4OfxoA8U+JPgj48ePPDT6Bq174SgtnkWQtAkm7KnI6tW5pWn/ALQ2nabb2MNx4MeOCMRqWSXJA9fmr1E+LPD48P2+vf2nB/ZtwVEU4PyuWOBitqNldFdTlWAIPtQB4tqM37RFlYXF48ngorDG0hASXJAGf71dx8GPEuqeLPh9Ya1rMdvHfSl1lWDOzKsRxnntXQeKv+RZ1P8A69ZP/QTXE/s2f8kn0/8A66zf+jGoA9IooooAK8n+Lfi7x1YeOdF8K+CY9IE9/E0jyX6sQMZ6bSPSvWK8b+I11DY/HrwzeXBIhhsJpHI7ABiaAHeV+0R/z8eCv+/cv/xVcp8SPAHx08eWFlZ6tqPhOCOzukuozBHJkuvTOT05r2XUPHvhix8HL4tudQVNJYgCbHcnH9KuXvizQ7Sy068mux5WpOqWpXneSMj+VAHm0Nv+0RFEkYufBRCqFBMcv/xVUvEmoftB6HoV7q9xL4MkitImldVjlyQBnj5q9yrlvi1/yTXxB/14y/8AoJoAl+GWuXniTwLpWt6hHFHdXUAeVYs7Q3tmukrifgV/ySfQP+vYfzNdtQAUUUUAeP8AxC8W/EZvijH4O8EJoaAWX2mSS/Vyeo4G0j1pvlftEf8APx4K/wC/cv8A8VUOt6la6P8AtGXGpXzlLaDRN0jAZwNwr0LX/HnhnQ9DsNa1LUFisr90S3k/vlulAHiXxA+HHxx8a6jo99qepeFYZNJuBcQCGOTDMD3ya7BIf2iFQKLjwVwMf6uX/wCKr0q+8TaPZ6jp2nzXI+0alzbIOd4xnNbNAHgvjPXfj94V8O3OvXzeDZra1AaRI45dxGQOPm969k8G6lNrHhXTNUuFRJrq1jldU6AsoJxXK/tEf8kg13/rkv8A6EK3fhh/yTzQP+vCH/0AUAdHRRRQAUUUUAFFFFABRRRQAUUUUAFFFFABRRRQAUUUUAFFFFABRRRQAUUUUAFFFFAHiX7Y3/JNLT/sJQf+hrXb2P8Ax4W3/XFP/QRXEftjf8k0tP8AsJQf+hrXb2P/AB4W3/XFP/QRW2C/jy9F+bMcb/Ah6v8AJHl/7UBA8Babkgf8Tq1/ma9WqtqWn2OpQLBqFnBdxK4kVJow4DDocHuKs1306XLUnO+9vwOCpV5qcIW+G/4jZf8AVP8AQ1yn7Ov/ACFPHf8A2HX/APQRXVy/6p/oa5T9nX/kKeO/+w6//oIrPGfw16/odeC+CXyPXaKKK846grwf9sX/AJF/w3/2GIv617xXg/7Yv/IveG/+wxF/Wsq38OXozbD/AMWHqvzKH7RbKvwg1ZmIABhyT/11SuZ+Muu6HcfBmx0i31C1utRuo7VLe3hcSOXAXPC5xivYb6zstQs2tL+2gurd8bopkDo2OeQeDWTpXg3wnpbxSWHh/TYJImLxyC3UupJzkMRnqePSvbxeDnWlLldlKPL+L/zMMLiqdKMebeMub10X+XY1dIV49Js0kzvWBA2fXaKsnpRkeooJGOtegkcN0Yn7Lf8AyLHiD/sPXf8A6NavX68g/Zb/AORZ8Qf9h67/APRrV6/XzT3PRn8TCiiikSFFFFAHkfxoUP8AEjwIjDIa7cEf8BNcPqcfk6nqPwt7ajrHnCP/AKYNlz+Ga7n4y/8AJS/AX/X4/wD6DXbTeCNBm8dReM3tydVihMKvuONv06ZoA8Q8OLJJrekfDNskaXqrTOn/AExXDL+Gc19JqoVQo6AYFc5aeCdBtfG9x4whtiNUuIhE77jjaPbpXSUAZvir/kWdT/69ZP8A0E1xP7Nn/JJ9P/66zf8Aoxq7bxV/yLOp/wDXrJ/6Ca4n9m3/AJJPp/8A11m/9GNQB6RRRRQAV478QoFufj74Yt5ACsthMhB9CGr2KvIvG3/JxHhP/r0l/k1AHnmnWMmtapB8KZgWisr2eeZT/wA8+Cv6k1pfC+S517xrofhm63MPCwl88H+8CAn6Zr3Ky8J6BZ+KbrxNb2Cpqt0gjmn3HLKPbp3pdH8KaDpGuahrWn2CwX+oEG6lDE7yPboPwoA265b4tf8AJNfEH/XjL/6Ca6muW+LX/JNfEH/XjL/6CaAKXwK/5JPoH/XsP5mu2rifgV/ySfQP+vYfzNdtQAUUUUAeJ+JLFdT/AGgb/T3Xcs/h9kx+Irh9Hs5vHcUPg+bLDw3az+YvpIuQn9K9I/5ufP8A2Bv6iu/0Lwj4f0TVtR1TTNPSC71Ft11IGJ8w/Q9PwoA8g+DN3J4w8cWd9cZYeHrH7K2e0uSv8sV75WJ4Z8K6D4bmvZdGsVtXvpTNcEMTvc9+elbdAHn/AO0R/wAkg13/AK5L/wChCt34Yf8AJPNA/wCvCH/0AVhftEf8kg13/rkv/oQrd+GH/JPNA/68If8A0AUAdHRRRQAUUUUAFFFFABRRRQAUUUUAFFFFABRRRQAUUUUAFFFFABRRRQAUUUUAFFFFAHn3x68B33xC8GDRNO1CKxuFnSZZZE3AFSD0yPSuVh8H/GuKGOJfE/hXaihRnTpOgGP+ete10VUJODbi7DvdWex4D4w0340+HfDGoa5J4g8LTpZQmZoxp8gLAds+bVH4aj4zeNvBtj4kg1zwvax3abliawkYr+PmV698Zo5JPhZ4jjjRndrFwFUZJP0rA/Zfhmg+CugxTxSRSCHlXUqR+BrT6xV/mJtHsvuMT/hEvjYf+Zm8K/8Agtk/+O10fwN8Da54J0zVV8Q6vFqmoaleG6lnjj2Ak+2TXotFROpKduZ3KTsrIKKKKgQVx/xT+Heg/EfRotK1+S8jhilEqNayhHDD3INdhRQFzw7/AIZk8Ef9DB4v/wDBmP8A4muR+MXwF8MeFfhvrOv6V4g8VC8s4DJF5mo7lyPUba+n64r446NqXiD4Wa7pGk2xub25tmSGIEAsfTmp5I9jT2tT+Z/eeOfCv4AeFvEngDSNb1LxB4qN3dwCSXy9R2rn2G2un/4Zj8Ef9DB4v/8ABmP/AImvRPg9pV/onw30XStTtzb3lvbhJYyQSp/Cuto5I9g9rU/mf3nK/DLwJovw98PHRNDku5LYytKzXModyxPJJwK6qiiqMwoopFZWHysD9DQAtFFFAHAfFv4e3PjaTS7qw8QXGiXumymSGeJAxyR71zf/AAq74jf9Fg1X/wABlr2OigD5l+Nei/E34f8AgiXxDbfFTUbt0mSPyngUA7jjNdVoPw7+JGpaLZ37/F3VEa4hWQqLdcDI6Vq/tY6ffan8JLi1060mupzdQkRxLubAYZ4r0XwbHJF4V0yOVCjrbIGUjkHFAHl1z8KPiFc20lvN8XtVaORSjD7MvIPWvQfhl4UXwX4Os/Dy3r3v2fcTO4wXJJJOPxrpqKACiiigArzf4qfDO+8X+INN13SfFN3oF/YIyJJBGGJBznr9a9IooA8Z/wCFU/ET/oses/8AgOlcB8atH+JngDSNMvrb4rardm8v47Qq8KjaGzz+lfUteMftXaXqWqeGtAj02xnu3j1mCR1iTcVUZyT7UAMt/hZ8RJLeOQ/GPWcsoJxbpUep/Bvx1qWnz2F58X9Ylt50KSIbdMMp6ivaLIEWcIIwQgyPwqagDF8D6BH4X8KafoMdw1wtnEIxKwwW962qKKACiiigDy74i/CzU/EXjSLxVofjK98P3q2/2dvIjDbl/Gsr/hVPxE/6LHrP/gOlezUUAfKXxe0/4neB9a8N2Fv8VNUul1i8Fs7PCoMYJHIr0ZPhX8RGRW/4XHrPIB/490rV+Nvw71rxtrvhW/0q6sIYtIvluLgXDsCygjhcKefrivUI1Kxqp6gAUAeH6z8FfGetafJp2q/FrWLmzlx5sTQLhgDnFexeHNMTRtBsdJjkMiWkCQhz1YKMZrQooAKKKKACiiigAooooAKKKKACiiigAooooAKKKKACiiigAooooAKKKKACiiigAooooAK5r4h+LIfCOlW19NbzT/aLqO3VY4mfBbv8orpa474uabqGpeGrb+zbV7qa11CC6aJPvMiE5x6nmgC/qnjDQrGc2t59sHyoZG+xStGgbpuYLtX8TUOs+OPDGgy3FvdXEqC0iE05gtZJEiQjcNzKpAyO1edeNPDGta9da4974eu9Qvp5Uk0uVpmjht4Ad20hcAuAMYOeTUHiS/vdL0PxlayaVJJLqemxMocgGEi3VCsnoc9PXimM9usrmG8soLy3bfDPGskbYxlWGQfyNTVl+EVZPCmkI64ZbGEEeh8sVqUhBRRVfUvO/s65+zf6/wApvL/3sHH60AYuu+L9L0y/0+xSSO8nvL6OzKQTKWhZzwXGcgVsDUtON99gF/am76+R5y+Z/wB85zXhFtJoLxeA4LRQdbg1tftQwfMRjIc7/wCmadcLpx8HR2Fqkn/CbDVhIFG7zxNu+Zj/ALGM+1MZ7sb+xF8LE3tsLsjcIPNXzMeu3OaVb6yaAXC3duYS+wSCQbS2cYz654x614/4SHhkGe08TRTt4pOvTyBUDGckzN5bD/Y2Y9sVnWWpW8Hw1ttCmmYarF4lXzbbB3oDelgT7bSDSA9tbVtLW5Fs2pWYnJKiIzruJHUYzmn22o6fdW73FtfW00KZ3yRyqyrjrkg4FeLalpdnc6B4rlmt2aV/E4+fkMAFTGD1A57VZ8d2tzHP4wtdMjENuJtOeZQh2BNrFjgEcZxnFAj1+31LTri1N1b6hazQBtplSZWQH0yDiqeoeJNBsdMvdSuNWs/s1ihe5dJQ/lgeoHOfavGNYsvtGi+Kr+z1vTrqxuLS3hktdMgeONX81MOCWPzbeOKn+Julxwx39rp9mcz+CplMaKT5jKrFeO7ZPXrTGe26bfWep2EV9Y3EdxbTKGjkQ5DA1YRVQYRQo9hisXwHPZ3Pg/S5bBo2gNsgBjGBkDmtukIKKKwviDryeGPBWr686GT7FavKqDq5A4A9SaAH+FvFWg+J31NNEv0u20y8eyuwFI8uZDhhz1HuODW1XzX8BN3gj4qR+H5tO1rT7fxJo8c00mp2hhM2oQYEjLknJYSEn/dFdB4dHjDX/G/xJ02fx7q1nYaFcx/YPIEStGzweZhiUOYxnpwfegD3Q02aRYonkYMVRSxCjJwPQDrXz1r3jbxpq3wc8A+JNO1t9K1XUdeh025McamOdTdtAWYEdCF3cEda7LStQ1zw38aLPwbP4gvtc0/VNInvS19saW2kiZRwUVRtbf0IP3etAHaeAPGGk+NtEm1fRftH2eK7mtHE8LRuJIm2sCrYI59a6Gvl/wAN+K9V8O+BBp+k/bUl134hanYyz2UHnXEUe+WRjEp4LnYBz2Jr074U6l4sk8b6tpt7b+J5/Dgs0ntbzXrRYpxPuCtECoAYYy3SgD1KiiigDM1jXdN0m+06yvZJFn1KV4bVEiZ97rG0hHAOPlRuvXp1rjbP40eA7m6urf7VqsH2O6W0u5bjSLmKK3lbGFkdkCpkEHkjgg1T+KWoatp/xb+GsdnqtzFZ3+pT291ZgIYpQLaVwxyu4MCo6EcV53a6H4l8Yav8XvB2k2dmlhquvRw3mpT3HzW6m1gDBYsZZtvQ7hg9uKAPcLjxtosPj2w8Fsbg6lf2kl5AwhbymjTGcPjaTyOAa6WvD/H2j3Evx5+HWj2mrXWnmLRNRjNzbhfN2qkIO3cCATxyQaydK8eeLrjwdpWhtrMgv77xrceHG1ZkXzUt4hIwk6bfMOwDOMcnigD6GoryjQ9S13Tvibr/AMP5tfv9Stf7C/tO0vrnYbm3fcIyhKqFPJ3D5a4Hwp4q8bQeAvAfjC98XX9/cal4lXSbq1lSMQywPeNDlgFB3gDgggdOKAPpWivnzUPGPivxFrPjL7DL4ztpdH1KXT9Nh0bTlltmaNVOZmYEksWwQCMCva/A95q2o+DtHv8AXrI2Oq3FlFJe2xGPJmKguuPY5FAGxRRRQAjEhSQMnHA9a828F/Fyy1/4qaz8OrzQrzR9W0yETEzzRyJMpxgKUJ5wc4PYGvSq+WfEEbab8TvH/j6y2m68MeINNuZdpyXtZLbypgfUKsjP/wABoA9o8W/Ey20T4n6F8PbTRbvVdW1eB7gGGaONII0zuZi5HOFJwOa74dBkYPpXzdpc8Wq/GzwF40kcxf2/NqtxDvIDRW6WpjjxnsyoH+rVi6PdJY3Hw98Q6Ab9o9U8TraS6zd3xE+oQu7B1eA8KOMZHpQB9V0V4H4X8NQeP38Yalr2tXth4hsfE09vbXEdwyNZQQyjylVc7SGXIyQc174vQck+570AFFFFABRRRQAUUUUAFFFFABRRRQAUUUUAFFFFABRRRQAUUUUAFFFFABRRRQAUUUUAFFcn8VLfUD4Y/tLS7qe3uNMnjvSI5ColjjYM6EDqCoIwa818S+KdZ1LTbrxRp894uk3usWumxCGfy82wBLupJAQsWxu4+71oA92rD8QaF4XuryDWNa0vT5rm3ZRDcTwhmQk4GD9SK80vr/WtK0fxCsEl3Y2Y+zDZcaktzPbBmAdtwZioOeMmrPj3S9CTw5c2Np4g1C8VLyyeSJtQkfyt0sYzvznkHOM98imM9eGMDHSivGdfkB0zxtqMuu31teaKdunIl86hFEKsmV3YfLE8kHNbngIX2r+PNWu9VvL1XtbWzdLUTssaO4k3EqDg52ikI9KooooATav90flRtGc4GfpS1x/jnW7nw7r+iahNOV0id3tLpSPlV2Xcjk/8AYfjQB1+BnOBmjav90flXjMPiHxNcXWk297e6gsWryXF6BZxBpBBuYRIvH90qT34qxa694umudD8NahPc6edQ1K4iF7JGqzSQRxh1GMYDEkr+FAHrjvEjKrsilz8oJAyfan4HpXkHiSz1CHxx4TtLjxHJqHk3d0QYyu9QixlVkA43cn8CKTQ9e1+48G6R44l1iZpr69QSWG1fKEbnHljjOR69eKAPX9q/wB0flS4HoK4r4bSapf3esahqGqTXCpqFxbwwEAJGiyMB05J4rtaAAcDjiiiigArnPH3g7TfGmmQ6dql5qltBFMJgLG7aAsw6biOo9q6OigDi/FPw30XxHqmianqGpa6t1ojCSzaDUHTDgY3Nj7xIyCe+TXnvhTwLqOufE/4g3HiDT/Fmi6XqtzC1s0V8sNveRJEI3DqjknPPUfdPbpXu1FAHjnx98L3svg/wr4d8J+G9TuLSx1mznddKeOJraCGRWYqzMuGwDgjvXceF/A+j6PdXOrRyandapewLDJeahdGa5SMZwgc/dAJPA711dFAHnuk/CDwnpvh+60WObWJoLi/OorLPfs80Fyc7pYnPKMdxyR1ya6jwx4di0FJAmqaxqLSfx6jeNcMo9AW6CtqigAooooA5Lxn4A0fxVr+j63qF9rEF3o8jSWf2S9aFUcgqWwOp2kjPoSKPBHw/wBH8I6xq+q6bfaxPPq83n3gu71pkeTAXdg9DgAZ9ABXW0UAcprPgLR9V8d6d4zuLzVk1PTonhtlivGSFUf74KDg7sDPrgVk6X8IPCVh4fvtEWTVrm3vL86kXuL5pJYbo5zLEx5Rjk5Ir0GigDldC8B6NpA1OWG51O4vtTj8q51C5u2kuigGAokPIA4xXPR/BTwnH4W0vw3HqHiNbDS9Q/tG0A1R96T7t4O70D5YDsSTXpdFAHHXfw70eTWbjVrPUtc0qe6ZXul0+/eBLhxxvdV4Zj3Peuut4lhgSFCxVFCgscnAp9FABRRRQAjAMpVhkEYIrmdP+HvgbT7m/urLwno9vNqMbRXjx2qg3CN95X4+YH3rp6KAOYvPh74HvNQsdQuvCmkTXenxpHZzPaqWgRBhVQ44AAGMVDP8M/h9cR+XN4N0SRPOE+1rRCPMHRunX3rraKAMDUPBXhLUNZXWb7w7plxqK7dtzJbqZBt6c+1b9FFABRRRQAUUUUAFFFFABRRRQAUUUUAFFFFABRRRQAUUUUAFFFFABRRRQAUUUUAFFFFADJo45oXhlQPG6lWU9CD1FUYtC0eLRBokenwLpwUqLfb8gB5/rRRQBHp/hvQ7CxnsbXTYEt7jiZCC2/6k5JqK38KeHYNLn0yLSYFtLggyx8nfjpkk54+vFFFACXHhPw7cXMFzNpMEksCqqM2eg6ZGcNj3zWlb2Nnb3lxeQ26JcXAUTOOrhc7c/TJoooAs0UUUAFZviXQ9N8RaPNpOrW4ntZcblzg5ByCD2oooAran4W0bULWyt5rdk+wgLbPE5V4wBjAI9qgn8F6BNpEOmSW0jRQy+dE5lYyJJnlg2cg0UUAMHgbw4sFnGtm4a0nNxFL5h3+YcZJPfOB+VLbeCPDtvqKXsVoylJjcJF5h8pJD1YL0zyaKKANfSNLstKjmjsovLWaZ55Oc5diSx/M1doooAKKKKACiiigAooooAKKKKACiiigAooooAKKKKACiiigAooooAKKKKACiiigAooooAKKKKACiiigAooooAKKKKAP/2Q=="/>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5" name="Picture 27" descr="ncrease">
            <a:extLst>
              <a:ext uri="{FF2B5EF4-FFF2-40B4-BE49-F238E27FC236}">
                <a16:creationId xmlns:a16="http://schemas.microsoft.com/office/drawing/2014/main" id="{36E8EF50-3AD2-48C3-AABA-B9770F2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descr="ncrease">
            <a:extLst>
              <a:ext uri="{FF2B5EF4-FFF2-40B4-BE49-F238E27FC236}">
                <a16:creationId xmlns:a16="http://schemas.microsoft.com/office/drawing/2014/main" id="{553A0C95-D6AB-45B5-B8AB-307D7BE51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descr="ecrease">
            <a:extLst>
              <a:ext uri="{FF2B5EF4-FFF2-40B4-BE49-F238E27FC236}">
                <a16:creationId xmlns:a16="http://schemas.microsoft.com/office/drawing/2014/main" id="{4870D6E7-07B8-4AF7-8F71-4DE9C618F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ncrease">
            <a:extLst>
              <a:ext uri="{FF2B5EF4-FFF2-40B4-BE49-F238E27FC236}">
                <a16:creationId xmlns:a16="http://schemas.microsoft.com/office/drawing/2014/main" id="{2846B9F2-ED1C-4E75-A2F9-8C29D1154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1" descr="ncrease">
            <a:extLst>
              <a:ext uri="{FF2B5EF4-FFF2-40B4-BE49-F238E27FC236}">
                <a16:creationId xmlns:a16="http://schemas.microsoft.com/office/drawing/2014/main" id="{1CC5EA50-ED46-4EC4-B8E5-092326DB5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0F2BE151-79A9-444A-99C5-1C4D92188B6F}"/>
              </a:ext>
            </a:extLst>
          </p:cNvPr>
          <p:cNvSpPr/>
          <p:nvPr/>
        </p:nvSpPr>
        <p:spPr>
          <a:xfrm>
            <a:off x="251" y="3763"/>
            <a:ext cx="12190797" cy="8926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Web Resource Manager:</a:t>
            </a:r>
          </a:p>
        </p:txBody>
      </p:sp>
      <p:sp>
        <p:nvSpPr>
          <p:cNvPr id="4" name="Content Placeholder 2">
            <a:extLst>
              <a:ext uri="{FF2B5EF4-FFF2-40B4-BE49-F238E27FC236}">
                <a16:creationId xmlns:a16="http://schemas.microsoft.com/office/drawing/2014/main" id="{FF42DC45-10EC-4F06-BC11-B314BB9550CA}"/>
              </a:ext>
            </a:extLst>
          </p:cNvPr>
          <p:cNvSpPr txBox="1">
            <a:spLocks/>
          </p:cNvSpPr>
          <p:nvPr/>
        </p:nvSpPr>
        <p:spPr>
          <a:xfrm>
            <a:off x="6533981" y="5418372"/>
            <a:ext cx="4681946"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UUID(Universally Unique Identifier)</a:t>
            </a:r>
          </a:p>
        </p:txBody>
      </p:sp>
      <p:sp>
        <p:nvSpPr>
          <p:cNvPr id="6" name="Arrow: Right 5">
            <a:extLst>
              <a:ext uri="{FF2B5EF4-FFF2-40B4-BE49-F238E27FC236}">
                <a16:creationId xmlns:a16="http://schemas.microsoft.com/office/drawing/2014/main" id="{73CBDA4E-1217-47AB-B3C8-D2BA2B9EC271}"/>
              </a:ext>
            </a:extLst>
          </p:cNvPr>
          <p:cNvSpPr/>
          <p:nvPr/>
        </p:nvSpPr>
        <p:spPr>
          <a:xfrm>
            <a:off x="4941534" y="1828077"/>
            <a:ext cx="2302688" cy="474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1B66EAA9-C04B-4E74-A297-14B12F9FB6F2}"/>
              </a:ext>
            </a:extLst>
          </p:cNvPr>
          <p:cNvPicPr>
            <a:picLocks noChangeAspect="1"/>
          </p:cNvPicPr>
          <p:nvPr/>
        </p:nvPicPr>
        <p:blipFill>
          <a:blip r:embed="rId5"/>
          <a:stretch>
            <a:fillRect/>
          </a:stretch>
        </p:blipFill>
        <p:spPr>
          <a:xfrm>
            <a:off x="5587258" y="3393345"/>
            <a:ext cx="2511612" cy="1320651"/>
          </a:xfrm>
          <a:prstGeom prst="rect">
            <a:avLst/>
          </a:prstGeom>
        </p:spPr>
      </p:pic>
      <p:pic>
        <p:nvPicPr>
          <p:cNvPr id="17" name="Picture 8">
            <a:extLst>
              <a:ext uri="{FF2B5EF4-FFF2-40B4-BE49-F238E27FC236}">
                <a16:creationId xmlns:a16="http://schemas.microsoft.com/office/drawing/2014/main" id="{83A3EB9A-C339-454E-A3DD-DD724A8AC8D6}"/>
              </a:ext>
            </a:extLst>
          </p:cNvPr>
          <p:cNvPicPr>
            <a:picLocks noChangeAspect="1"/>
          </p:cNvPicPr>
          <p:nvPr/>
        </p:nvPicPr>
        <p:blipFill>
          <a:blip r:embed="rId5"/>
          <a:stretch>
            <a:fillRect/>
          </a:stretch>
        </p:blipFill>
        <p:spPr>
          <a:xfrm>
            <a:off x="9231486" y="3391453"/>
            <a:ext cx="2511612" cy="1320651"/>
          </a:xfrm>
          <a:prstGeom prst="rect">
            <a:avLst/>
          </a:prstGeom>
        </p:spPr>
      </p:pic>
      <p:pic>
        <p:nvPicPr>
          <p:cNvPr id="11" name="Picture 12" descr="A screen shot of a computer&#10;&#10;Description generated with very high confidence">
            <a:extLst>
              <a:ext uri="{FF2B5EF4-FFF2-40B4-BE49-F238E27FC236}">
                <a16:creationId xmlns:a16="http://schemas.microsoft.com/office/drawing/2014/main" id="{6E716890-A216-4D8F-A97C-E3C73AB3CBC1}"/>
              </a:ext>
            </a:extLst>
          </p:cNvPr>
          <p:cNvPicPr>
            <a:picLocks noChangeAspect="1"/>
          </p:cNvPicPr>
          <p:nvPr/>
        </p:nvPicPr>
        <p:blipFill>
          <a:blip r:embed="rId6"/>
          <a:stretch>
            <a:fillRect/>
          </a:stretch>
        </p:blipFill>
        <p:spPr>
          <a:xfrm>
            <a:off x="2476944" y="1197583"/>
            <a:ext cx="1513467" cy="1513467"/>
          </a:xfrm>
          <a:prstGeom prst="rect">
            <a:avLst/>
          </a:prstGeom>
        </p:spPr>
      </p:pic>
      <p:sp>
        <p:nvSpPr>
          <p:cNvPr id="20" name="Content Placeholder 2">
            <a:extLst>
              <a:ext uri="{FF2B5EF4-FFF2-40B4-BE49-F238E27FC236}">
                <a16:creationId xmlns:a16="http://schemas.microsoft.com/office/drawing/2014/main" id="{40B802E1-2DA1-440B-BA6B-F0F4A875A00E}"/>
              </a:ext>
            </a:extLst>
          </p:cNvPr>
          <p:cNvSpPr txBox="1">
            <a:spLocks/>
          </p:cNvSpPr>
          <p:nvPr/>
        </p:nvSpPr>
        <p:spPr>
          <a:xfrm>
            <a:off x="5030689" y="4892461"/>
            <a:ext cx="3640225"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source/resource_uuid.(pdf/html)</a:t>
            </a:r>
          </a:p>
        </p:txBody>
      </p:sp>
      <p:sp>
        <p:nvSpPr>
          <p:cNvPr id="21" name="Content Placeholder 2">
            <a:extLst>
              <a:ext uri="{FF2B5EF4-FFF2-40B4-BE49-F238E27FC236}">
                <a16:creationId xmlns:a16="http://schemas.microsoft.com/office/drawing/2014/main" id="{278D6C5A-8CC0-4245-8F0B-D639EFCB55CB}"/>
              </a:ext>
            </a:extLst>
          </p:cNvPr>
          <p:cNvSpPr txBox="1">
            <a:spLocks/>
          </p:cNvSpPr>
          <p:nvPr/>
        </p:nvSpPr>
        <p:spPr>
          <a:xfrm>
            <a:off x="8143086" y="4892461"/>
            <a:ext cx="4681946"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docs/resource_uuid.json</a:t>
            </a:r>
          </a:p>
        </p:txBody>
      </p:sp>
      <p:pic>
        <p:nvPicPr>
          <p:cNvPr id="12" name="Picture 12" descr="A screenshot of a cell phone&#10;&#10;Description generated with high confidence">
            <a:extLst>
              <a:ext uri="{FF2B5EF4-FFF2-40B4-BE49-F238E27FC236}">
                <a16:creationId xmlns:a16="http://schemas.microsoft.com/office/drawing/2014/main" id="{8437A6A6-3AFC-42AA-91A7-6BF03A5899A8}"/>
              </a:ext>
            </a:extLst>
          </p:cNvPr>
          <p:cNvPicPr>
            <a:picLocks noChangeAspect="1"/>
          </p:cNvPicPr>
          <p:nvPr/>
        </p:nvPicPr>
        <p:blipFill>
          <a:blip r:embed="rId7"/>
          <a:stretch>
            <a:fillRect/>
          </a:stretch>
        </p:blipFill>
        <p:spPr>
          <a:xfrm>
            <a:off x="7366879" y="1410119"/>
            <a:ext cx="3019425" cy="1773891"/>
          </a:xfrm>
          <a:prstGeom prst="rect">
            <a:avLst/>
          </a:prstGeom>
        </p:spPr>
      </p:pic>
      <p:pic>
        <p:nvPicPr>
          <p:cNvPr id="14" name="Picture 14">
            <a:extLst>
              <a:ext uri="{FF2B5EF4-FFF2-40B4-BE49-F238E27FC236}">
                <a16:creationId xmlns:a16="http://schemas.microsoft.com/office/drawing/2014/main" id="{4644F234-0C1F-4737-8081-6AC89A641F66}"/>
              </a:ext>
            </a:extLst>
          </p:cNvPr>
          <p:cNvPicPr>
            <a:picLocks noChangeAspect="1"/>
          </p:cNvPicPr>
          <p:nvPr/>
        </p:nvPicPr>
        <p:blipFill>
          <a:blip r:embed="rId8"/>
          <a:stretch>
            <a:fillRect/>
          </a:stretch>
        </p:blipFill>
        <p:spPr>
          <a:xfrm>
            <a:off x="596096" y="2298539"/>
            <a:ext cx="1431403" cy="1431403"/>
          </a:xfrm>
          <a:prstGeom prst="rect">
            <a:avLst/>
          </a:prstGeom>
        </p:spPr>
      </p:pic>
      <p:pic>
        <p:nvPicPr>
          <p:cNvPr id="16" name="Picture 17">
            <a:extLst>
              <a:ext uri="{FF2B5EF4-FFF2-40B4-BE49-F238E27FC236}">
                <a16:creationId xmlns:a16="http://schemas.microsoft.com/office/drawing/2014/main" id="{925EA789-DEA8-4838-94D3-B0823C0D5831}"/>
              </a:ext>
            </a:extLst>
          </p:cNvPr>
          <p:cNvPicPr>
            <a:picLocks noChangeAspect="1"/>
          </p:cNvPicPr>
          <p:nvPr/>
        </p:nvPicPr>
        <p:blipFill>
          <a:blip r:embed="rId9"/>
          <a:stretch>
            <a:fillRect/>
          </a:stretch>
        </p:blipFill>
        <p:spPr>
          <a:xfrm>
            <a:off x="2621665" y="2986501"/>
            <a:ext cx="1624314" cy="1483026"/>
          </a:xfrm>
          <a:prstGeom prst="rect">
            <a:avLst/>
          </a:prstGeom>
        </p:spPr>
      </p:pic>
      <p:pic>
        <p:nvPicPr>
          <p:cNvPr id="19" name="Picture 21">
            <a:extLst>
              <a:ext uri="{FF2B5EF4-FFF2-40B4-BE49-F238E27FC236}">
                <a16:creationId xmlns:a16="http://schemas.microsoft.com/office/drawing/2014/main" id="{DC64A3FF-5B8E-4B63-8B3E-274728F582F5}"/>
              </a:ext>
            </a:extLst>
          </p:cNvPr>
          <p:cNvPicPr>
            <a:picLocks noChangeAspect="1"/>
          </p:cNvPicPr>
          <p:nvPr/>
        </p:nvPicPr>
        <p:blipFill>
          <a:blip r:embed="rId10"/>
          <a:stretch>
            <a:fillRect/>
          </a:stretch>
        </p:blipFill>
        <p:spPr>
          <a:xfrm>
            <a:off x="728602" y="3906818"/>
            <a:ext cx="1465404" cy="1436467"/>
          </a:xfrm>
          <a:prstGeom prst="rect">
            <a:avLst/>
          </a:prstGeom>
        </p:spPr>
      </p:pic>
      <p:pic>
        <p:nvPicPr>
          <p:cNvPr id="23" name="Picture 23" descr="A close up of a logo&#10;&#10;Description generated with very high confidence">
            <a:extLst>
              <a:ext uri="{FF2B5EF4-FFF2-40B4-BE49-F238E27FC236}">
                <a16:creationId xmlns:a16="http://schemas.microsoft.com/office/drawing/2014/main" id="{27345E2B-4952-42F5-A363-42C0055AB5A7}"/>
              </a:ext>
            </a:extLst>
          </p:cNvPr>
          <p:cNvPicPr>
            <a:picLocks noChangeAspect="1"/>
          </p:cNvPicPr>
          <p:nvPr/>
        </p:nvPicPr>
        <p:blipFill>
          <a:blip r:embed="rId11"/>
          <a:stretch>
            <a:fillRect/>
          </a:stretch>
        </p:blipFill>
        <p:spPr>
          <a:xfrm>
            <a:off x="2708476" y="4738868"/>
            <a:ext cx="1441049" cy="1441049"/>
          </a:xfrm>
          <a:prstGeom prst="rect">
            <a:avLst/>
          </a:prstGeom>
        </p:spPr>
      </p:pic>
    </p:spTree>
    <p:extLst>
      <p:ext uri="{BB962C8B-B14F-4D97-AF65-F5344CB8AC3E}">
        <p14:creationId xmlns:p14="http://schemas.microsoft.com/office/powerpoint/2010/main" val="191458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39241" y="193639"/>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116" name="Rectangle 115">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117" name="Rectangle 116">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18" name="Rectangle 117">
            <a:extLst>
              <a:ext uri="{FF2B5EF4-FFF2-40B4-BE49-F238E27FC236}">
                <a16:creationId xmlns:a16="http://schemas.microsoft.com/office/drawing/2014/main" id="{94487371-5A86-4F19-9792-AD0BAA6508E8}"/>
              </a:ext>
            </a:extLst>
          </p:cNvPr>
          <p:cNvSpPr/>
          <p:nvPr/>
        </p:nvSpPr>
        <p:spPr>
          <a:xfrm>
            <a:off x="10585420" y="211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spTree>
    <p:extLst>
      <p:ext uri="{BB962C8B-B14F-4D97-AF65-F5344CB8AC3E}">
        <p14:creationId xmlns:p14="http://schemas.microsoft.com/office/powerpoint/2010/main" val="3222610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193521"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Outputs of Site Crawlers</a:t>
            </a:r>
            <a:endParaRPr lang="en-US"/>
          </a:p>
        </p:txBody>
      </p:sp>
      <p:pic>
        <p:nvPicPr>
          <p:cNvPr id="3" name="Picture 3" descr="A screenshot of a computer&#10;&#10;Description generated with very high confidence">
            <a:extLst>
              <a:ext uri="{FF2B5EF4-FFF2-40B4-BE49-F238E27FC236}">
                <a16:creationId xmlns:a16="http://schemas.microsoft.com/office/drawing/2014/main" id="{C7391812-2D15-4F3C-8816-1F6D32F6CF7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5800" t="5344" r="3115" b="6679"/>
          <a:stretch/>
        </p:blipFill>
        <p:spPr>
          <a:xfrm>
            <a:off x="243220" y="1492126"/>
            <a:ext cx="3447966" cy="1890456"/>
          </a:xfrm>
          <a:prstGeom prst="rect">
            <a:avLst/>
          </a:prstGeom>
        </p:spPr>
      </p:pic>
      <p:sp>
        <p:nvSpPr>
          <p:cNvPr id="5" name="TextBox 4">
            <a:extLst>
              <a:ext uri="{FF2B5EF4-FFF2-40B4-BE49-F238E27FC236}">
                <a16:creationId xmlns:a16="http://schemas.microsoft.com/office/drawing/2014/main" id="{1BB7F9DD-01BF-42BF-B75B-4D448BAA8C65}"/>
              </a:ext>
            </a:extLst>
          </p:cNvPr>
          <p:cNvSpPr txBox="1"/>
          <p:nvPr/>
        </p:nvSpPr>
        <p:spPr>
          <a:xfrm>
            <a:off x="8531353" y="2325428"/>
            <a:ext cx="3660648" cy="32788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342900">
              <a:lnSpc>
                <a:spcPct val="90000"/>
              </a:lnSpc>
              <a:spcAft>
                <a:spcPts val="600"/>
              </a:spcAft>
              <a:buFont typeface="Arial" panose="020B0604020202020204" pitchFamily="34" charset="0"/>
              <a:buChar char="•"/>
            </a:pPr>
            <a:r>
              <a:rPr lang="en-US" sz="2400" dirty="0">
                <a:solidFill>
                  <a:srgbClr val="002060"/>
                </a:solidFill>
              </a:rPr>
              <a:t>Financial statements for </a:t>
            </a:r>
            <a:r>
              <a:rPr lang="en-US" sz="2400" u="sng" dirty="0">
                <a:solidFill>
                  <a:srgbClr val="002060"/>
                </a:solidFill>
              </a:rPr>
              <a:t>52,629</a:t>
            </a:r>
            <a:r>
              <a:rPr lang="en-US" sz="2400" dirty="0">
                <a:solidFill>
                  <a:srgbClr val="002060"/>
                </a:solidFill>
              </a:rPr>
              <a:t> companies</a:t>
            </a:r>
          </a:p>
          <a:p>
            <a:pPr marL="342900" indent="-342900">
              <a:lnSpc>
                <a:spcPct val="90000"/>
              </a:lnSpc>
              <a:spcAft>
                <a:spcPts val="600"/>
              </a:spcAft>
              <a:buFont typeface="Arial" panose="020B0604020202020204" pitchFamily="34" charset="0"/>
              <a:buChar char="•"/>
            </a:pPr>
            <a:r>
              <a:rPr lang="en-US" sz="2400" u="sng" dirty="0">
                <a:solidFill>
                  <a:srgbClr val="002060"/>
                </a:solidFill>
                <a:cs typeface="Calibri"/>
              </a:rPr>
              <a:t>21,202</a:t>
            </a:r>
            <a:r>
              <a:rPr lang="en-US" sz="2400" dirty="0">
                <a:solidFill>
                  <a:srgbClr val="002060"/>
                </a:solidFill>
                <a:cs typeface="Calibri"/>
              </a:rPr>
              <a:t> Facility Reports</a:t>
            </a:r>
            <a:endParaRPr lang="en-US" sz="2400" dirty="0">
              <a:solidFill>
                <a:srgbClr val="002060"/>
              </a:solidFill>
            </a:endParaRPr>
          </a:p>
          <a:p>
            <a:pPr marL="342900" indent="-342900">
              <a:lnSpc>
                <a:spcPct val="90000"/>
              </a:lnSpc>
              <a:spcAft>
                <a:spcPts val="600"/>
              </a:spcAft>
              <a:buFont typeface="Arial" panose="020B0604020202020204" pitchFamily="34" charset="0"/>
              <a:buChar char="•"/>
            </a:pPr>
            <a:r>
              <a:rPr lang="en-US" sz="2400" dirty="0">
                <a:solidFill>
                  <a:srgbClr val="002060"/>
                </a:solidFill>
                <a:cs typeface="Calibri"/>
              </a:rPr>
              <a:t>Product and ingredient list for </a:t>
            </a:r>
            <a:r>
              <a:rPr lang="en-US" sz="2400" u="sng" dirty="0">
                <a:solidFill>
                  <a:srgbClr val="002060"/>
                </a:solidFill>
                <a:cs typeface="Calibri"/>
              </a:rPr>
              <a:t>4,535</a:t>
            </a:r>
            <a:r>
              <a:rPr lang="en-US" sz="2400" dirty="0">
                <a:solidFill>
                  <a:srgbClr val="002060"/>
                </a:solidFill>
                <a:cs typeface="Calibri"/>
              </a:rPr>
              <a:t> companies</a:t>
            </a:r>
          </a:p>
          <a:p>
            <a:pPr marL="342900" indent="-342900">
              <a:lnSpc>
                <a:spcPct val="90000"/>
              </a:lnSpc>
              <a:spcAft>
                <a:spcPts val="600"/>
              </a:spcAft>
              <a:buFont typeface="Arial" panose="020B0604020202020204" pitchFamily="34" charset="0"/>
              <a:buChar char="•"/>
            </a:pPr>
            <a:r>
              <a:rPr lang="en-US" sz="2400" dirty="0">
                <a:solidFill>
                  <a:srgbClr val="002060"/>
                </a:solidFill>
                <a:cs typeface="Calibri"/>
              </a:rPr>
              <a:t>Thousands of subsidiary structures</a:t>
            </a:r>
          </a:p>
          <a:p>
            <a:pPr marL="342900" indent="-342900">
              <a:lnSpc>
                <a:spcPct val="90000"/>
              </a:lnSpc>
              <a:spcAft>
                <a:spcPts val="600"/>
              </a:spcAft>
              <a:buFont typeface="Arial" panose="020B0604020202020204" pitchFamily="34" charset="0"/>
              <a:buChar char="•"/>
            </a:pPr>
            <a:r>
              <a:rPr lang="en-US" sz="2400" dirty="0">
                <a:solidFill>
                  <a:srgbClr val="002060"/>
                </a:solidFill>
                <a:cs typeface="Calibri"/>
              </a:rPr>
              <a:t>Tens of thousands of Wikipedia pages</a:t>
            </a:r>
          </a:p>
          <a:p>
            <a:pPr marL="342900" indent="-342900">
              <a:lnSpc>
                <a:spcPct val="90000"/>
              </a:lnSpc>
              <a:spcAft>
                <a:spcPts val="600"/>
              </a:spcAft>
              <a:buFont typeface="Arial" panose="020B0604020202020204" pitchFamily="34" charset="0"/>
              <a:buChar char="•"/>
            </a:pPr>
            <a:endParaRPr lang="en-US" sz="2400" dirty="0">
              <a:solidFill>
                <a:srgbClr val="002060"/>
              </a:solidFill>
              <a:cs typeface="Calibri"/>
            </a:endParaRPr>
          </a:p>
          <a:p>
            <a:pPr marL="342900" indent="-342900">
              <a:lnSpc>
                <a:spcPct val="90000"/>
              </a:lnSpc>
              <a:spcAft>
                <a:spcPts val="600"/>
              </a:spcAft>
              <a:buFont typeface="Arial" panose="020B0604020202020204" pitchFamily="34" charset="0"/>
              <a:buChar char="•"/>
            </a:pPr>
            <a:endParaRPr lang="en-US" sz="2400" dirty="0">
              <a:solidFill>
                <a:srgbClr val="002060"/>
              </a:solidFill>
              <a:cs typeface="Calibri"/>
            </a:endParaRPr>
          </a:p>
        </p:txBody>
      </p:sp>
      <p:sp>
        <p:nvSpPr>
          <p:cNvPr id="9" name="Rectangle 8">
            <a:extLst>
              <a:ext uri="{FF2B5EF4-FFF2-40B4-BE49-F238E27FC236}">
                <a16:creationId xmlns:a16="http://schemas.microsoft.com/office/drawing/2014/main" id="{742635ED-9681-41EE-943E-05BEC6A6FF6F}"/>
              </a:ext>
            </a:extLst>
          </p:cNvPr>
          <p:cNvSpPr/>
          <p:nvPr/>
        </p:nvSpPr>
        <p:spPr>
          <a:xfrm>
            <a:off x="8531353" y="1389288"/>
            <a:ext cx="1649302" cy="7698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Data</a:t>
            </a:r>
          </a:p>
        </p:txBody>
      </p:sp>
      <p:pic>
        <p:nvPicPr>
          <p:cNvPr id="6" name="Picture 18" descr="A screenshot of a cell phone&#10;&#10;Description generated with very high confidence">
            <a:extLst>
              <a:ext uri="{FF2B5EF4-FFF2-40B4-BE49-F238E27FC236}">
                <a16:creationId xmlns:a16="http://schemas.microsoft.com/office/drawing/2014/main" id="{A92D0093-1569-416E-B58D-6EB1FD2E3C5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900168" y="4225955"/>
            <a:ext cx="1435510" cy="1969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10" name="Picture 3" descr="A screenshot of a map&#10;&#10;Description generated with very high confidence">
            <a:extLst>
              <a:ext uri="{FF2B5EF4-FFF2-40B4-BE49-F238E27FC236}">
                <a16:creationId xmlns:a16="http://schemas.microsoft.com/office/drawing/2014/main" id="{7E36D5D1-4D6A-4DA4-82B5-41E380085D21}"/>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Lst>
          </a:blip>
          <a:srcRect l="6977" t="10791" r="2022" b="9173"/>
          <a:stretch/>
        </p:blipFill>
        <p:spPr>
          <a:xfrm>
            <a:off x="4048571" y="1604051"/>
            <a:ext cx="3367554" cy="1666605"/>
          </a:xfrm>
          <a:prstGeom prst="rect">
            <a:avLst/>
          </a:prstGeom>
        </p:spPr>
      </p:pic>
      <p:pic>
        <p:nvPicPr>
          <p:cNvPr id="11" name="Picture 3" descr="A screenshot of a cell phone&#10;&#10;Description generated with very high confidence">
            <a:extLst>
              <a:ext uri="{FF2B5EF4-FFF2-40B4-BE49-F238E27FC236}">
                <a16:creationId xmlns:a16="http://schemas.microsoft.com/office/drawing/2014/main" id="{EB332F63-F9F6-4B0D-9795-AF652D5CCCB9}"/>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25890" t="10728" r="20065" b="4598"/>
          <a:stretch/>
        </p:blipFill>
        <p:spPr>
          <a:xfrm>
            <a:off x="258488" y="4181655"/>
            <a:ext cx="2336365" cy="2058029"/>
          </a:xfrm>
          <a:prstGeom prst="rect">
            <a:avLst/>
          </a:prstGeom>
        </p:spPr>
      </p:pic>
      <p:pic>
        <p:nvPicPr>
          <p:cNvPr id="12" name="Picture 3" descr="A screenshot of a social media post&#10;&#10;Description generated with very high confidence">
            <a:extLst>
              <a:ext uri="{FF2B5EF4-FFF2-40B4-BE49-F238E27FC236}">
                <a16:creationId xmlns:a16="http://schemas.microsoft.com/office/drawing/2014/main" id="{7325C97E-5577-470C-A2EC-83B1052E3A7C}"/>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Lst>
          </a:blip>
          <a:srcRect l="6405" t="19153" r="19407" b="6949"/>
          <a:stretch/>
        </p:blipFill>
        <p:spPr>
          <a:xfrm>
            <a:off x="3136695" y="4305709"/>
            <a:ext cx="3221631" cy="1809920"/>
          </a:xfrm>
          <a:prstGeom prst="rect">
            <a:avLst/>
          </a:prstGeom>
        </p:spPr>
      </p:pic>
    </p:spTree>
    <p:extLst>
      <p:ext uri="{BB962C8B-B14F-4D97-AF65-F5344CB8AC3E}">
        <p14:creationId xmlns:p14="http://schemas.microsoft.com/office/powerpoint/2010/main" val="345891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24201" y="208004"/>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sp>
        <p:nvSpPr>
          <p:cNvPr id="100" name="Rectangle 99">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1" name="Picture 100">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807537" y="3081170"/>
            <a:ext cx="1017797" cy="501781"/>
          </a:xfrm>
          <a:prstGeom prst="rect">
            <a:avLst/>
          </a:prstGeom>
        </p:spPr>
      </p:pic>
      <p:pic>
        <p:nvPicPr>
          <p:cNvPr id="102"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774170" y="3631017"/>
            <a:ext cx="1112091" cy="783221"/>
          </a:xfrm>
          <a:prstGeom prst="rect">
            <a:avLst/>
          </a:prstGeom>
        </p:spPr>
      </p:pic>
    </p:spTree>
    <p:extLst>
      <p:ext uri="{BB962C8B-B14F-4D97-AF65-F5344CB8AC3E}">
        <p14:creationId xmlns:p14="http://schemas.microsoft.com/office/powerpoint/2010/main" val="2620791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Self-Supervised Learning</a:t>
            </a:r>
            <a:endParaRPr lang="en-US"/>
          </a:p>
        </p:txBody>
      </p:sp>
      <p:graphicFrame>
        <p:nvGraphicFramePr>
          <p:cNvPr id="13" name="Diagram 13">
            <a:extLst>
              <a:ext uri="{FF2B5EF4-FFF2-40B4-BE49-F238E27FC236}">
                <a16:creationId xmlns:a16="http://schemas.microsoft.com/office/drawing/2014/main" id="{B16DBD83-9C26-48B0-809E-4C73B490CB39}"/>
              </a:ext>
            </a:extLst>
          </p:cNvPr>
          <p:cNvGraphicFramePr/>
          <p:nvPr>
            <p:extLst>
              <p:ext uri="{D42A27DB-BD31-4B8C-83A1-F6EECF244321}">
                <p14:modId xmlns:p14="http://schemas.microsoft.com/office/powerpoint/2010/main" val="1744899175"/>
              </p:ext>
            </p:extLst>
          </p:nvPr>
        </p:nvGraphicFramePr>
        <p:xfrm>
          <a:off x="308659" y="-964"/>
          <a:ext cx="11429999" cy="607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80E4722-70B8-4D5D-891F-968C702D92A7}"/>
              </a:ext>
            </a:extLst>
          </p:cNvPr>
          <p:cNvSpPr txBox="1"/>
          <p:nvPr/>
        </p:nvSpPr>
        <p:spPr>
          <a:xfrm>
            <a:off x="779361" y="4054033"/>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Labels its own training examples using heuristics</a:t>
            </a:r>
            <a:endParaRPr lang="en-US" sz="2800"/>
          </a:p>
        </p:txBody>
      </p:sp>
      <p:sp>
        <p:nvSpPr>
          <p:cNvPr id="15" name="TextBox 14">
            <a:extLst>
              <a:ext uri="{FF2B5EF4-FFF2-40B4-BE49-F238E27FC236}">
                <a16:creationId xmlns:a16="http://schemas.microsoft.com/office/drawing/2014/main" id="{6A080279-F8E8-414E-82D9-74ADD69A15A4}"/>
              </a:ext>
            </a:extLst>
          </p:cNvPr>
          <p:cNvSpPr txBox="1"/>
          <p:nvPr/>
        </p:nvSpPr>
        <p:spPr>
          <a:xfrm>
            <a:off x="4444677" y="4054032"/>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Trains a classifier on the examples it labeled</a:t>
            </a:r>
            <a:endParaRPr lang="en-US" sz="2800"/>
          </a:p>
        </p:txBody>
      </p:sp>
      <p:sp>
        <p:nvSpPr>
          <p:cNvPr id="16" name="TextBox 15">
            <a:extLst>
              <a:ext uri="{FF2B5EF4-FFF2-40B4-BE49-F238E27FC236}">
                <a16:creationId xmlns:a16="http://schemas.microsoft.com/office/drawing/2014/main" id="{241AD71E-8079-4CFE-BF7E-E0DD11F47D40}"/>
              </a:ext>
            </a:extLst>
          </p:cNvPr>
          <p:cNvSpPr txBox="1"/>
          <p:nvPr/>
        </p:nvSpPr>
        <p:spPr>
          <a:xfrm>
            <a:off x="8109993" y="4054031"/>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Classifies using the features it learned from self-labeled data</a:t>
            </a:r>
            <a:endParaRPr lang="en-US" sz="2800"/>
          </a:p>
        </p:txBody>
      </p:sp>
    </p:spTree>
    <p:extLst>
      <p:ext uri="{BB962C8B-B14F-4D97-AF65-F5344CB8AC3E}">
        <p14:creationId xmlns:p14="http://schemas.microsoft.com/office/powerpoint/2010/main" val="335857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590462" y="643467"/>
            <a:ext cx="5030038" cy="924809"/>
          </a:xfrm>
        </p:spPr>
        <p:txBody>
          <a:bodyPr anchor="b">
            <a:normAutofit/>
          </a:bodyPr>
          <a:lstStyle/>
          <a:p>
            <a:pPr algn="r"/>
            <a:r>
              <a:rPr lang="en-US" sz="4800">
                <a:solidFill>
                  <a:schemeClr val="bg1"/>
                </a:solidFill>
                <a:cs typeface="Calibri Light"/>
              </a:rPr>
              <a:t>Doc2Vec</a:t>
            </a:r>
          </a:p>
        </p:txBody>
      </p:sp>
      <p:sp>
        <p:nvSpPr>
          <p:cNvPr id="10" name="TextBox 9">
            <a:extLst>
              <a:ext uri="{FF2B5EF4-FFF2-40B4-BE49-F238E27FC236}">
                <a16:creationId xmlns:a16="http://schemas.microsoft.com/office/drawing/2014/main" id="{F2C2F0D8-CFD5-4D0B-B782-C5C3FD56B93F}"/>
              </a:ext>
            </a:extLst>
          </p:cNvPr>
          <p:cNvSpPr txBox="1"/>
          <p:nvPr/>
        </p:nvSpPr>
        <p:spPr>
          <a:xfrm>
            <a:off x="6589060" y="1896034"/>
            <a:ext cx="5440715" cy="206723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rgbClr val="FFFFFF"/>
                </a:solidFill>
                <a:cs typeface="Calibri"/>
              </a:rPr>
              <a:t>Represents semantic meaning of documents in a vector space</a:t>
            </a:r>
            <a:endParaRPr lang="en-US" sz="2400">
              <a:cs typeface="Calibri"/>
            </a:endParaRPr>
          </a:p>
          <a:p>
            <a:pPr marL="285750" indent="-285750">
              <a:spcAft>
                <a:spcPts val="500"/>
              </a:spcAft>
              <a:buFont typeface="Arial"/>
              <a:buChar char="•"/>
            </a:pPr>
            <a:r>
              <a:rPr lang="en-US" sz="2400">
                <a:solidFill>
                  <a:srgbClr val="FFFFFF"/>
                </a:solidFill>
                <a:cs typeface="Calibri"/>
              </a:rPr>
              <a:t>You can "tag" documents with topics.</a:t>
            </a:r>
          </a:p>
          <a:p>
            <a:pPr marL="285750" indent="-285750">
              <a:spcAft>
                <a:spcPts val="500"/>
              </a:spcAft>
              <a:buFont typeface="Arial"/>
              <a:buChar char="•"/>
            </a:pPr>
            <a:r>
              <a:rPr lang="en-US" sz="2400">
                <a:solidFill>
                  <a:srgbClr val="FFFFFF"/>
                </a:solidFill>
                <a:cs typeface="Calibri"/>
              </a:rPr>
              <a:t>We can attempt to cluster or classify documents using tags.</a:t>
            </a:r>
          </a:p>
        </p:txBody>
      </p:sp>
      <p:pic>
        <p:nvPicPr>
          <p:cNvPr id="3" name="Picture 4" descr="A picture containing object&#10;&#10;Description generated with high confidence">
            <a:extLst>
              <a:ext uri="{FF2B5EF4-FFF2-40B4-BE49-F238E27FC236}">
                <a16:creationId xmlns:a16="http://schemas.microsoft.com/office/drawing/2014/main" id="{4D61E5EA-12A2-4C7B-BA6B-C5A5CBFF5CDD}"/>
              </a:ext>
            </a:extLst>
          </p:cNvPr>
          <p:cNvPicPr>
            <a:picLocks noChangeAspect="1"/>
          </p:cNvPicPr>
          <p:nvPr/>
        </p:nvPicPr>
        <p:blipFill>
          <a:blip r:embed="rId2"/>
          <a:stretch>
            <a:fillRect/>
          </a:stretch>
        </p:blipFill>
        <p:spPr>
          <a:xfrm>
            <a:off x="251657" y="400958"/>
            <a:ext cx="5188973" cy="2860756"/>
          </a:xfrm>
          <a:prstGeom prst="rect">
            <a:avLst/>
          </a:prstGeom>
        </p:spPr>
      </p:pic>
      <p:pic>
        <p:nvPicPr>
          <p:cNvPr id="4" name="Picture 4" descr="A picture containing object&#10;&#10;Description generated with very high confidence">
            <a:extLst>
              <a:ext uri="{FF2B5EF4-FFF2-40B4-BE49-F238E27FC236}">
                <a16:creationId xmlns:a16="http://schemas.microsoft.com/office/drawing/2014/main" id="{3129EC78-F1C1-48A2-9CFA-7D19369B93DC}"/>
              </a:ext>
            </a:extLst>
          </p:cNvPr>
          <p:cNvPicPr>
            <a:picLocks noChangeAspect="1"/>
          </p:cNvPicPr>
          <p:nvPr/>
        </p:nvPicPr>
        <p:blipFill>
          <a:blip r:embed="rId3"/>
          <a:stretch>
            <a:fillRect/>
          </a:stretch>
        </p:blipFill>
        <p:spPr>
          <a:xfrm>
            <a:off x="248856" y="3381977"/>
            <a:ext cx="5443958" cy="3402474"/>
          </a:xfrm>
          <a:prstGeom prst="rect">
            <a:avLst/>
          </a:prstGeom>
        </p:spPr>
      </p:pic>
      <p:sp>
        <p:nvSpPr>
          <p:cNvPr id="7" name="Rectangle 6">
            <a:extLst>
              <a:ext uri="{FF2B5EF4-FFF2-40B4-BE49-F238E27FC236}">
                <a16:creationId xmlns:a16="http://schemas.microsoft.com/office/drawing/2014/main" id="{0556A8DE-75C0-414F-8F70-BDD21004323E}"/>
              </a:ext>
            </a:extLst>
          </p:cNvPr>
          <p:cNvSpPr/>
          <p:nvPr/>
        </p:nvSpPr>
        <p:spPr>
          <a:xfrm>
            <a:off x="1717784" y="3478373"/>
            <a:ext cx="653970"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Apple</a:t>
            </a:r>
          </a:p>
        </p:txBody>
      </p:sp>
      <p:sp>
        <p:nvSpPr>
          <p:cNvPr id="11" name="Rectangle 10">
            <a:extLst>
              <a:ext uri="{FF2B5EF4-FFF2-40B4-BE49-F238E27FC236}">
                <a16:creationId xmlns:a16="http://schemas.microsoft.com/office/drawing/2014/main" id="{06CC63F6-115B-45B6-9D4D-1474EB0A6476}"/>
              </a:ext>
            </a:extLst>
          </p:cNvPr>
          <p:cNvSpPr/>
          <p:nvPr/>
        </p:nvSpPr>
        <p:spPr>
          <a:xfrm>
            <a:off x="2600444" y="3478191"/>
            <a:ext cx="721488"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iPhone</a:t>
            </a:r>
            <a:endParaRPr lang="en-US"/>
          </a:p>
        </p:txBody>
      </p:sp>
      <p:sp>
        <p:nvSpPr>
          <p:cNvPr id="13" name="Rectangle 12">
            <a:extLst>
              <a:ext uri="{FF2B5EF4-FFF2-40B4-BE49-F238E27FC236}">
                <a16:creationId xmlns:a16="http://schemas.microsoft.com/office/drawing/2014/main" id="{43E90CB9-4FA3-4996-A388-38DDFF295B23}"/>
              </a:ext>
            </a:extLst>
          </p:cNvPr>
          <p:cNvSpPr/>
          <p:nvPr/>
        </p:nvSpPr>
        <p:spPr>
          <a:xfrm>
            <a:off x="3468545" y="3478190"/>
            <a:ext cx="721488"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Swift</a:t>
            </a:r>
            <a:endParaRPr lang="en-US"/>
          </a:p>
        </p:txBody>
      </p:sp>
      <p:sp>
        <p:nvSpPr>
          <p:cNvPr id="14" name="Rectangle 13">
            <a:extLst>
              <a:ext uri="{FF2B5EF4-FFF2-40B4-BE49-F238E27FC236}">
                <a16:creationId xmlns:a16="http://schemas.microsoft.com/office/drawing/2014/main" id="{37A3A76A-DB8B-4303-A014-4925E2CC4BBA}"/>
              </a:ext>
            </a:extLst>
          </p:cNvPr>
          <p:cNvSpPr/>
          <p:nvPr/>
        </p:nvSpPr>
        <p:spPr>
          <a:xfrm>
            <a:off x="4355938" y="3478191"/>
            <a:ext cx="653970"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Mac</a:t>
            </a:r>
            <a:endParaRPr lang="en-US"/>
          </a:p>
        </p:txBody>
      </p:sp>
    </p:spTree>
    <p:extLst>
      <p:ext uri="{BB962C8B-B14F-4D97-AF65-F5344CB8AC3E}">
        <p14:creationId xmlns:p14="http://schemas.microsoft.com/office/powerpoint/2010/main" val="334405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Classification Results: Web Pages</a:t>
            </a:r>
          </a:p>
        </p:txBody>
      </p:sp>
      <p:sp>
        <p:nvSpPr>
          <p:cNvPr id="4" name="TextBox 3">
            <a:extLst>
              <a:ext uri="{FF2B5EF4-FFF2-40B4-BE49-F238E27FC236}">
                <a16:creationId xmlns:a16="http://schemas.microsoft.com/office/drawing/2014/main" id="{4BF5B42D-E36E-4BC0-96F8-ED910D87EA25}"/>
              </a:ext>
            </a:extLst>
          </p:cNvPr>
          <p:cNvSpPr txBox="1"/>
          <p:nvPr/>
        </p:nvSpPr>
        <p:spPr>
          <a:xfrm>
            <a:off x="7907437" y="1710159"/>
            <a:ext cx="419968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TF-IDF</a:t>
            </a:r>
            <a:r>
              <a:rPr lang="en-US" sz="2400">
                <a:cs typeface="Calibri"/>
              </a:rPr>
              <a:t> Produced:</a:t>
            </a:r>
            <a:endParaRPr lang="en-US" sz="2400"/>
          </a:p>
          <a:p>
            <a:pPr marL="285750" indent="-285750">
              <a:buFont typeface="Arial"/>
              <a:buChar char="•"/>
            </a:pPr>
            <a:r>
              <a:rPr lang="en-US" sz="2400"/>
              <a:t>- </a:t>
            </a:r>
            <a:r>
              <a:rPr lang="en-US" sz="2400" err="1"/>
              <a:t>riddel</a:t>
            </a:r>
            <a:r>
              <a:rPr lang="en-US" sz="2400"/>
              <a:t> j</a:t>
            </a:r>
            <a:endParaRPr lang="en-US" sz="2400">
              <a:cs typeface="Calibri"/>
            </a:endParaRPr>
          </a:p>
          <a:p>
            <a:pPr marL="285750" indent="-285750">
              <a:buFont typeface="Arial"/>
              <a:buChar char="•"/>
            </a:pPr>
            <a:r>
              <a:rPr lang="en-US" sz="2400">
                <a:cs typeface="Calibri"/>
              </a:rPr>
              <a:t>1941</a:t>
            </a:r>
          </a:p>
          <a:p>
            <a:pPr marL="285750" indent="-285750">
              <a:buFont typeface="Arial"/>
              <a:buChar char="•"/>
            </a:pPr>
            <a:r>
              <a:rPr lang="en-US" sz="2400" err="1">
                <a:cs typeface="Calibri"/>
              </a:rPr>
              <a:t>rhop</a:t>
            </a:r>
          </a:p>
          <a:p>
            <a:pPr marL="285750" indent="-285750">
              <a:buFont typeface="Arial"/>
              <a:buChar char="•"/>
            </a:pPr>
            <a:r>
              <a:rPr lang="en-US" sz="2400" err="1">
                <a:cs typeface="Calibri"/>
              </a:rPr>
              <a:t>danaida</a:t>
            </a:r>
          </a:p>
          <a:p>
            <a:pPr marL="285750" indent="-285750">
              <a:buFont typeface="Arial"/>
              <a:buChar char="•"/>
            </a:pPr>
            <a:r>
              <a:rPr lang="en-US" sz="2400">
                <a:cs typeface="Calibri"/>
              </a:rPr>
              <a:t>-</a:t>
            </a:r>
            <a:r>
              <a:rPr lang="en-US" sz="2400"/>
              <a:t> </a:t>
            </a:r>
            <a:r>
              <a:rPr lang="en-US" sz="2400" err="1"/>
              <a:t>boisduv</a:t>
            </a:r>
            <a:r>
              <a:rPr lang="en-US" sz="2400"/>
              <a:t> j</a:t>
            </a:r>
            <a:endParaRPr lang="en-US" sz="2400">
              <a:cs typeface="Calibri"/>
            </a:endParaRPr>
          </a:p>
          <a:p>
            <a:pPr>
              <a:buFont typeface="Arial"/>
              <a:buChar char="•"/>
            </a:pPr>
            <a:endParaRPr lang="en-US" sz="2400">
              <a:cs typeface="Calibri"/>
            </a:endParaRPr>
          </a:p>
          <a:p>
            <a:r>
              <a:rPr lang="en-US" sz="2400">
                <a:cs typeface="Calibri"/>
              </a:rPr>
              <a:t>We Produced:</a:t>
            </a:r>
          </a:p>
          <a:p>
            <a:pPr marL="285750" indent="-285750">
              <a:buFont typeface="Arial"/>
              <a:buChar char="•"/>
            </a:pPr>
            <a:r>
              <a:rPr lang="en-US" sz="2400"/>
              <a:t>2014 </a:t>
            </a:r>
            <a:r>
              <a:rPr lang="en-US" sz="2400" err="1"/>
              <a:t>Chemr</a:t>
            </a:r>
            <a:r>
              <a:rPr lang="en-US" sz="2400"/>
              <a:t> acquired 3D-Radar as a subsidiary of Curtiss-Wright Corporation in May 2014</a:t>
            </a:r>
            <a:endParaRPr lang="en-US" sz="2400">
              <a:cs typeface="Calibri"/>
            </a:endParaRPr>
          </a:p>
          <a:p>
            <a:pPr marL="285750" indent="-285750">
              <a:buFont typeface="Arial"/>
              <a:buChar char="•"/>
            </a:pPr>
            <a:endParaRPr lang="en-US" sz="2400">
              <a:cs typeface="Calibri"/>
            </a:endParaRPr>
          </a:p>
          <a:p>
            <a:pPr marL="285750" indent="-285750">
              <a:buFont typeface="Arial"/>
              <a:buChar char="•"/>
            </a:pPr>
            <a:endParaRPr lang="en-US" sz="2400">
              <a:cs typeface="Calibri"/>
            </a:endParaRPr>
          </a:p>
        </p:txBody>
      </p:sp>
      <p:pic>
        <p:nvPicPr>
          <p:cNvPr id="6" name="Picture 7" descr="A screenshot of a cell phone&#10;&#10;Description generated with high confidence">
            <a:extLst>
              <a:ext uri="{FF2B5EF4-FFF2-40B4-BE49-F238E27FC236}">
                <a16:creationId xmlns:a16="http://schemas.microsoft.com/office/drawing/2014/main" id="{0106CA44-4F43-4CD6-86B1-80C2C1765E43}"/>
              </a:ext>
            </a:extLst>
          </p:cNvPr>
          <p:cNvPicPr>
            <a:picLocks noChangeAspect="1"/>
          </p:cNvPicPr>
          <p:nvPr/>
        </p:nvPicPr>
        <p:blipFill>
          <a:blip r:embed="rId3"/>
          <a:stretch>
            <a:fillRect/>
          </a:stretch>
        </p:blipFill>
        <p:spPr>
          <a:xfrm>
            <a:off x="123463" y="1500951"/>
            <a:ext cx="7739604" cy="5273995"/>
          </a:xfrm>
          <a:prstGeom prst="rect">
            <a:avLst/>
          </a:prstGeom>
        </p:spPr>
      </p:pic>
    </p:spTree>
    <p:extLst>
      <p:ext uri="{BB962C8B-B14F-4D97-AF65-F5344CB8AC3E}">
        <p14:creationId xmlns:p14="http://schemas.microsoft.com/office/powerpoint/2010/main" val="366645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sp>
        <p:nvSpPr>
          <p:cNvPr id="15" name="TextBox 14">
            <a:extLst>
              <a:ext uri="{FF2B5EF4-FFF2-40B4-BE49-F238E27FC236}">
                <a16:creationId xmlns:a16="http://schemas.microsoft.com/office/drawing/2014/main" id="{7DD787E1-321F-429E-A5CE-DC39C4C2E8B6}"/>
              </a:ext>
            </a:extLst>
          </p:cNvPr>
          <p:cNvSpPr txBox="1"/>
          <p:nvPr/>
        </p:nvSpPr>
        <p:spPr>
          <a:xfrm>
            <a:off x="1975929" y="1430050"/>
            <a:ext cx="2675626" cy="80791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Arial Black"/>
                <a:cs typeface="Calibri"/>
              </a:rPr>
              <a:t>RIPS Team</a:t>
            </a:r>
          </a:p>
          <a:p>
            <a:pPr algn="ctr"/>
            <a:r>
              <a:rPr lang="en-US" sz="2000">
                <a:solidFill>
                  <a:srgbClr val="002060"/>
                </a:solidFill>
                <a:latin typeface="Arial Black"/>
              </a:rPr>
              <a:t>Automating</a:t>
            </a:r>
            <a:endParaRPr lang="en-US" sz="2800">
              <a:solidFill>
                <a:srgbClr val="002060"/>
              </a:solidFill>
              <a:latin typeface="Arial Black"/>
            </a:endParaRPr>
          </a:p>
        </p:txBody>
      </p:sp>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Where do we fit in?</a:t>
            </a:r>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B8FA0E3-F24E-4228-BCAD-6F8496BF6443}"/>
              </a:ext>
            </a:extLst>
          </p:cNvPr>
          <p:cNvSpPr/>
          <p:nvPr/>
        </p:nvSpPr>
        <p:spPr>
          <a:xfrm rot="-60000">
            <a:off x="3013925" y="2272289"/>
            <a:ext cx="622991" cy="9644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786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Classification Results: Financial Statements</a:t>
            </a:r>
          </a:p>
        </p:txBody>
      </p:sp>
      <p:sp>
        <p:nvSpPr>
          <p:cNvPr id="4" name="TextBox 3">
            <a:extLst>
              <a:ext uri="{FF2B5EF4-FFF2-40B4-BE49-F238E27FC236}">
                <a16:creationId xmlns:a16="http://schemas.microsoft.com/office/drawing/2014/main" id="{4BF5B42D-E36E-4BC0-96F8-ED910D87EA25}"/>
              </a:ext>
            </a:extLst>
          </p:cNvPr>
          <p:cNvSpPr txBox="1"/>
          <p:nvPr/>
        </p:nvSpPr>
        <p:spPr>
          <a:xfrm>
            <a:off x="7907437" y="1710159"/>
            <a:ext cx="419968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TF-IDF</a:t>
            </a:r>
            <a:r>
              <a:rPr lang="en-US" sz="2400">
                <a:cs typeface="Calibri"/>
              </a:rPr>
              <a:t> Produced:</a:t>
            </a:r>
            <a:endParaRPr lang="en-US" sz="2400"/>
          </a:p>
          <a:p>
            <a:pPr marL="342900" indent="-342900">
              <a:buFont typeface="Arial"/>
              <a:buChar char="•"/>
            </a:pPr>
            <a:r>
              <a:rPr lang="en-US" sz="2400"/>
              <a:t>item 3</a:t>
            </a:r>
            <a:endParaRPr lang="en-US" sz="2400">
              <a:cs typeface="Calibri"/>
            </a:endParaRPr>
          </a:p>
          <a:p>
            <a:pPr marL="342900" indent="-342900">
              <a:buFont typeface="Arial"/>
              <a:buChar char="•"/>
            </a:pPr>
            <a:r>
              <a:rPr lang="en-US" sz="2400" err="1"/>
              <a:t>asu</a:t>
            </a:r>
            <a:r>
              <a:rPr lang="en-US" sz="2400"/>
              <a:t> no</a:t>
            </a:r>
            <a:endParaRPr lang="en-US" sz="2400">
              <a:cs typeface="Calibri"/>
            </a:endParaRPr>
          </a:p>
          <a:p>
            <a:pPr marL="342900" indent="-342900">
              <a:buFont typeface="Arial"/>
              <a:buChar char="•"/>
            </a:pPr>
            <a:r>
              <a:rPr lang="en-US" sz="2400"/>
              <a:t>see note 2</a:t>
            </a:r>
            <a:endParaRPr lang="en-US" sz="2400">
              <a:cs typeface="Calibri"/>
            </a:endParaRPr>
          </a:p>
          <a:p>
            <a:pPr marL="342900" indent="-342900">
              <a:buFont typeface="Arial"/>
              <a:buChar char="•"/>
            </a:pPr>
            <a:r>
              <a:rPr lang="en-US" sz="2400">
                <a:cs typeface="Calibri"/>
              </a:rPr>
              <a:t>10</a:t>
            </a:r>
            <a:endParaRPr lang="en-US" sz="2400"/>
          </a:p>
          <a:p>
            <a:pPr marL="342900" indent="-342900">
              <a:buFont typeface="Arial"/>
              <a:buChar char="•"/>
            </a:pPr>
            <a:r>
              <a:rPr lang="en-US" sz="2400">
                <a:cs typeface="Calibri"/>
              </a:rPr>
              <a:t>-11</a:t>
            </a:r>
          </a:p>
          <a:p>
            <a:pPr>
              <a:buFont typeface="Arial"/>
              <a:buChar char="•"/>
            </a:pPr>
            <a:endParaRPr lang="en-US" sz="2400">
              <a:cs typeface="Calibri"/>
            </a:endParaRPr>
          </a:p>
          <a:p>
            <a:r>
              <a:rPr lang="en-US" sz="2400">
                <a:cs typeface="Calibri"/>
              </a:rPr>
              <a:t>We Produced:</a:t>
            </a:r>
          </a:p>
          <a:p>
            <a:pPr marL="342900" indent="-342900">
              <a:buFont typeface="Arial"/>
              <a:buChar char="•"/>
            </a:pPr>
            <a:r>
              <a:rPr lang="en-US" sz="2400"/>
              <a:t>these challenges add to the uncertainties of the legislative changes enacted as part of ACA</a:t>
            </a:r>
            <a:endParaRPr lang="en-US" sz="2400">
              <a:cs typeface="Calibri"/>
            </a:endParaRPr>
          </a:p>
          <a:p>
            <a:pPr marL="285750" indent="-285750">
              <a:buFont typeface="Arial"/>
              <a:buChar char="•"/>
            </a:pPr>
            <a:endParaRPr lang="en-US" sz="2400">
              <a:cs typeface="Calibri"/>
            </a:endParaRPr>
          </a:p>
          <a:p>
            <a:pPr marL="285750" indent="-285750">
              <a:buFont typeface="Arial"/>
              <a:buChar char="•"/>
            </a:pPr>
            <a:endParaRPr lang="en-US" sz="2400">
              <a:cs typeface="Calibri"/>
            </a:endParaRPr>
          </a:p>
        </p:txBody>
      </p:sp>
      <p:pic>
        <p:nvPicPr>
          <p:cNvPr id="9" name="Picture 9" descr="A screenshot of a cell phone&#10;&#10;Description generated with high confidence">
            <a:extLst>
              <a:ext uri="{FF2B5EF4-FFF2-40B4-BE49-F238E27FC236}">
                <a16:creationId xmlns:a16="http://schemas.microsoft.com/office/drawing/2014/main" id="{08C0FCCE-03CD-413D-A30E-ECEFA232BD6F}"/>
              </a:ext>
            </a:extLst>
          </p:cNvPr>
          <p:cNvPicPr>
            <a:picLocks noChangeAspect="1"/>
          </p:cNvPicPr>
          <p:nvPr/>
        </p:nvPicPr>
        <p:blipFill>
          <a:blip r:embed="rId3"/>
          <a:stretch>
            <a:fillRect/>
          </a:stretch>
        </p:blipFill>
        <p:spPr>
          <a:xfrm>
            <a:off x="75236" y="1421434"/>
            <a:ext cx="7836060" cy="5375158"/>
          </a:xfrm>
          <a:prstGeom prst="rect">
            <a:avLst/>
          </a:prstGeom>
        </p:spPr>
      </p:pic>
    </p:spTree>
    <p:extLst>
      <p:ext uri="{BB962C8B-B14F-4D97-AF65-F5344CB8AC3E}">
        <p14:creationId xmlns:p14="http://schemas.microsoft.com/office/powerpoint/2010/main" val="378537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7" name="Rectangle 106">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solidFill>
            <a:schemeClr val="accent2">
              <a:lumMod val="60000"/>
              <a:lumOff val="40000"/>
            </a:schemeClr>
          </a:solidFill>
          <a:ln w="38100">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9" name="TextBox 108">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10"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15" name="TextBox 114">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16" name="TextBox 115">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17" name="Left Brace 116">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8"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23" name="TextBox 122">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24" name="TextBox 123">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spTree>
    <p:extLst>
      <p:ext uri="{BB962C8B-B14F-4D97-AF65-F5344CB8AC3E}">
        <p14:creationId xmlns:p14="http://schemas.microsoft.com/office/powerpoint/2010/main" val="2412688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491379" y="1708565"/>
            <a:ext cx="4641849" cy="924809"/>
          </a:xfrm>
        </p:spPr>
        <p:txBody>
          <a:bodyPr anchor="b">
            <a:normAutofit/>
          </a:bodyPr>
          <a:lstStyle/>
          <a:p>
            <a:r>
              <a:rPr lang="en-US" sz="4800">
                <a:solidFill>
                  <a:schemeClr val="bg1"/>
                </a:solidFill>
                <a:cs typeface="Calibri Light"/>
              </a:rPr>
              <a:t>Profile Manager</a:t>
            </a:r>
            <a:endParaRPr lang="en-US"/>
          </a:p>
        </p:txBody>
      </p:sp>
      <p:sp>
        <p:nvSpPr>
          <p:cNvPr id="10" name="TextBox 9">
            <a:extLst>
              <a:ext uri="{FF2B5EF4-FFF2-40B4-BE49-F238E27FC236}">
                <a16:creationId xmlns:a16="http://schemas.microsoft.com/office/drawing/2014/main" id="{F2C2F0D8-CFD5-4D0B-B782-C5C3FD56B93F}"/>
              </a:ext>
            </a:extLst>
          </p:cNvPr>
          <p:cNvSpPr txBox="1"/>
          <p:nvPr/>
        </p:nvSpPr>
        <p:spPr>
          <a:xfrm>
            <a:off x="6493852" y="2851626"/>
            <a:ext cx="5440715" cy="1328569"/>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chemeClr val="bg1"/>
                </a:solidFill>
                <a:cs typeface="Calibri"/>
              </a:rPr>
              <a:t>Aggregates information by company</a:t>
            </a:r>
          </a:p>
          <a:p>
            <a:pPr marL="285750" indent="-285750">
              <a:spcAft>
                <a:spcPts val="500"/>
              </a:spcAft>
              <a:buFont typeface="Arial"/>
              <a:buChar char="•"/>
            </a:pPr>
            <a:r>
              <a:rPr lang="en-US" sz="2400" err="1">
                <a:solidFill>
                  <a:srgbClr val="FFFFFF"/>
                </a:solidFill>
                <a:cs typeface="Calibri"/>
              </a:rPr>
              <a:t>Queryable</a:t>
            </a:r>
          </a:p>
          <a:p>
            <a:pPr marL="285750" indent="-285750">
              <a:spcAft>
                <a:spcPts val="500"/>
              </a:spcAft>
              <a:buFont typeface="Arial"/>
              <a:buChar char="•"/>
            </a:pPr>
            <a:r>
              <a:rPr lang="en-US" sz="2400">
                <a:solidFill>
                  <a:srgbClr val="FFFFFF"/>
                </a:solidFill>
                <a:cs typeface="Calibri"/>
              </a:rPr>
              <a:t>Contains utility functions</a:t>
            </a:r>
          </a:p>
        </p:txBody>
      </p:sp>
      <p:pic>
        <p:nvPicPr>
          <p:cNvPr id="5" name="Picture 5" descr="A close up of a sign&#10;&#10;Description generated with high confidence">
            <a:extLst>
              <a:ext uri="{FF2B5EF4-FFF2-40B4-BE49-F238E27FC236}">
                <a16:creationId xmlns:a16="http://schemas.microsoft.com/office/drawing/2014/main" id="{FD884FB1-AA12-4C20-B427-05D82F8FC24B}"/>
              </a:ext>
            </a:extLst>
          </p:cNvPr>
          <p:cNvPicPr>
            <a:picLocks noChangeAspect="1"/>
          </p:cNvPicPr>
          <p:nvPr/>
        </p:nvPicPr>
        <p:blipFill>
          <a:blip r:embed="rId2"/>
          <a:stretch>
            <a:fillRect/>
          </a:stretch>
        </p:blipFill>
        <p:spPr>
          <a:xfrm>
            <a:off x="319778" y="707046"/>
            <a:ext cx="1566442" cy="1898085"/>
          </a:xfrm>
          <a:prstGeom prst="rect">
            <a:avLst/>
          </a:prstGeom>
        </p:spPr>
      </p:pic>
      <p:pic>
        <p:nvPicPr>
          <p:cNvPr id="7" name="Picture 7">
            <a:extLst>
              <a:ext uri="{FF2B5EF4-FFF2-40B4-BE49-F238E27FC236}">
                <a16:creationId xmlns:a16="http://schemas.microsoft.com/office/drawing/2014/main" id="{4B20EF91-4B1D-4A79-A7C2-4A29BF44A152}"/>
              </a:ext>
            </a:extLst>
          </p:cNvPr>
          <p:cNvPicPr>
            <a:picLocks noChangeAspect="1"/>
          </p:cNvPicPr>
          <p:nvPr/>
        </p:nvPicPr>
        <p:blipFill>
          <a:blip r:embed="rId3"/>
          <a:stretch>
            <a:fillRect/>
          </a:stretch>
        </p:blipFill>
        <p:spPr>
          <a:xfrm>
            <a:off x="4423597" y="555811"/>
            <a:ext cx="1273959" cy="1972236"/>
          </a:xfrm>
          <a:prstGeom prst="rect">
            <a:avLst/>
          </a:prstGeom>
        </p:spPr>
      </p:pic>
      <p:pic>
        <p:nvPicPr>
          <p:cNvPr id="9" name="Picture 10" descr="A close up of a sign&#10;&#10;Description generated with very high confidence">
            <a:extLst>
              <a:ext uri="{FF2B5EF4-FFF2-40B4-BE49-F238E27FC236}">
                <a16:creationId xmlns:a16="http://schemas.microsoft.com/office/drawing/2014/main" id="{F4F64240-9724-4481-9AEB-47AC93F17A9F}"/>
              </a:ext>
            </a:extLst>
          </p:cNvPr>
          <p:cNvPicPr>
            <a:picLocks noChangeAspect="1"/>
          </p:cNvPicPr>
          <p:nvPr/>
        </p:nvPicPr>
        <p:blipFill>
          <a:blip r:embed="rId4"/>
          <a:stretch>
            <a:fillRect/>
          </a:stretch>
        </p:blipFill>
        <p:spPr>
          <a:xfrm>
            <a:off x="2092663" y="99719"/>
            <a:ext cx="1905000" cy="1905000"/>
          </a:xfrm>
          <a:prstGeom prst="rect">
            <a:avLst/>
          </a:prstGeom>
        </p:spPr>
      </p:pic>
      <p:sp>
        <p:nvSpPr>
          <p:cNvPr id="13" name="TextBox 12">
            <a:extLst>
              <a:ext uri="{FF2B5EF4-FFF2-40B4-BE49-F238E27FC236}">
                <a16:creationId xmlns:a16="http://schemas.microsoft.com/office/drawing/2014/main" id="{4B057E43-5569-4895-9DD7-3BE63B27BA8D}"/>
              </a:ext>
            </a:extLst>
          </p:cNvPr>
          <p:cNvSpPr txBox="1"/>
          <p:nvPr/>
        </p:nvSpPr>
        <p:spPr>
          <a:xfrm>
            <a:off x="1678328" y="207975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Central Index</a:t>
            </a:r>
            <a:r>
              <a:rPr lang="en-US" b="1">
                <a:cs typeface="Calibri"/>
              </a:rPr>
              <a:t> Key</a:t>
            </a:r>
          </a:p>
        </p:txBody>
      </p:sp>
      <p:sp>
        <p:nvSpPr>
          <p:cNvPr id="14" name="Arrow: Down 13">
            <a:extLst>
              <a:ext uri="{FF2B5EF4-FFF2-40B4-BE49-F238E27FC236}">
                <a16:creationId xmlns:a16="http://schemas.microsoft.com/office/drawing/2014/main" id="{8CA9E5C9-768C-4184-925C-7DE306FBAABD}"/>
              </a:ext>
            </a:extLst>
          </p:cNvPr>
          <p:cNvSpPr/>
          <p:nvPr/>
        </p:nvSpPr>
        <p:spPr>
          <a:xfrm>
            <a:off x="2805684" y="253190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5" descr="A screenshot of a cell phone&#10;&#10;Description generated with very high confidence">
            <a:extLst>
              <a:ext uri="{FF2B5EF4-FFF2-40B4-BE49-F238E27FC236}">
                <a16:creationId xmlns:a16="http://schemas.microsoft.com/office/drawing/2014/main" id="{D44041CB-1119-4D0C-AF67-6D15CCA66620}"/>
              </a:ext>
            </a:extLst>
          </p:cNvPr>
          <p:cNvPicPr>
            <a:picLocks noChangeAspect="1"/>
          </p:cNvPicPr>
          <p:nvPr/>
        </p:nvPicPr>
        <p:blipFill rotWithShape="1">
          <a:blip r:embed="rId5"/>
          <a:srcRect l="-103" t="78708" r="19175" b="-147"/>
          <a:stretch/>
        </p:blipFill>
        <p:spPr>
          <a:xfrm>
            <a:off x="152400" y="5605573"/>
            <a:ext cx="5628424" cy="1148298"/>
          </a:xfrm>
          <a:prstGeom prst="rect">
            <a:avLst/>
          </a:prstGeom>
        </p:spPr>
      </p:pic>
      <p:pic>
        <p:nvPicPr>
          <p:cNvPr id="20" name="Picture 15" descr="A screenshot of a cell phone&#10;&#10;Description generated with very high confidence">
            <a:extLst>
              <a:ext uri="{FF2B5EF4-FFF2-40B4-BE49-F238E27FC236}">
                <a16:creationId xmlns:a16="http://schemas.microsoft.com/office/drawing/2014/main" id="{EF03456C-FD23-46A8-B9B7-5851DCFA113C}"/>
              </a:ext>
            </a:extLst>
          </p:cNvPr>
          <p:cNvPicPr>
            <a:picLocks noChangeAspect="1"/>
          </p:cNvPicPr>
          <p:nvPr/>
        </p:nvPicPr>
        <p:blipFill rotWithShape="1">
          <a:blip r:embed="rId5"/>
          <a:srcRect t="-135" r="74853" b="60565"/>
          <a:stretch/>
        </p:blipFill>
        <p:spPr>
          <a:xfrm>
            <a:off x="125506" y="2788023"/>
            <a:ext cx="2682481" cy="2636515"/>
          </a:xfrm>
          <a:prstGeom prst="rect">
            <a:avLst/>
          </a:prstGeom>
        </p:spPr>
      </p:pic>
      <p:pic>
        <p:nvPicPr>
          <p:cNvPr id="22" name="Picture 15" descr="A screenshot of a cell phone&#10;&#10;Description generated with very high confidence">
            <a:extLst>
              <a:ext uri="{FF2B5EF4-FFF2-40B4-BE49-F238E27FC236}">
                <a16:creationId xmlns:a16="http://schemas.microsoft.com/office/drawing/2014/main" id="{946996A1-6E29-4543-95DA-A8CC2443394B}"/>
              </a:ext>
            </a:extLst>
          </p:cNvPr>
          <p:cNvPicPr>
            <a:picLocks noChangeAspect="1"/>
          </p:cNvPicPr>
          <p:nvPr/>
        </p:nvPicPr>
        <p:blipFill rotWithShape="1">
          <a:blip r:embed="rId5"/>
          <a:srcRect l="76660" t="-166" r="190" b="50582"/>
          <a:stretch/>
        </p:blipFill>
        <p:spPr>
          <a:xfrm>
            <a:off x="3594847" y="2788023"/>
            <a:ext cx="2187777" cy="2672727"/>
          </a:xfrm>
          <a:prstGeom prst="rect">
            <a:avLst/>
          </a:prstGeom>
        </p:spPr>
      </p:pic>
    </p:spTree>
    <p:extLst>
      <p:ext uri="{BB962C8B-B14F-4D97-AF65-F5344CB8AC3E}">
        <p14:creationId xmlns:p14="http://schemas.microsoft.com/office/powerpoint/2010/main" val="38465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grpSp>
        <p:nvGrpSpPr>
          <p:cNvPr id="102" name="Group 101">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a:solidFill>
            <a:schemeClr val="accent2">
              <a:lumMod val="60000"/>
              <a:lumOff val="40000"/>
            </a:schemeClr>
          </a:solidFill>
        </p:grpSpPr>
        <p:sp>
          <p:nvSpPr>
            <p:cNvPr id="125" name="Rectangle 12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26"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grpFill/>
            <a:ln>
              <a:solidFill>
                <a:srgbClr val="FF0000"/>
              </a:solidFill>
            </a:ln>
            <a:extLst/>
          </p:spPr>
        </p:pic>
        <p:pic>
          <p:nvPicPr>
            <p:cNvPr id="127" name="Picture 126">
              <a:extLst>
                <a:ext uri="{FF2B5EF4-FFF2-40B4-BE49-F238E27FC236}">
                  <a16:creationId xmlns:a16="http://schemas.microsoft.com/office/drawing/2014/main" id="{C1F7F7A3-926A-47C2-9B5D-F47014504E0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a:grpFill/>
            <a:ln>
              <a:solidFill>
                <a:srgbClr val="FF0000"/>
              </a:solidFill>
            </a:ln>
          </p:spPr>
        </p:pic>
        <p:pic>
          <p:nvPicPr>
            <p:cNvPr id="128" name="Picture 127">
              <a:extLst>
                <a:ext uri="{FF2B5EF4-FFF2-40B4-BE49-F238E27FC236}">
                  <a16:creationId xmlns:a16="http://schemas.microsoft.com/office/drawing/2014/main" id="{BEFD3222-13F6-4DB0-AD7C-E888359BBC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a:grpFill/>
            <a:ln>
              <a:solidFill>
                <a:srgbClr val="FF0000"/>
              </a:solidFill>
            </a:ln>
          </p:spPr>
        </p:pic>
        <p:sp>
          <p:nvSpPr>
            <p:cNvPr id="129" name="TextBox 128">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grpFill/>
            <a:ln>
              <a:solidFill>
                <a:srgbClr val="FF0000"/>
              </a:solidFill>
            </a:ln>
          </p:spPr>
          <p:txBody>
            <a:bodyPr wrap="none" rtlCol="0">
              <a:spAutoFit/>
            </a:bodyPr>
            <a:lstStyle/>
            <a:p>
              <a:r>
                <a:rPr lang="en-US" sz="1100"/>
                <a:t>Master</a:t>
              </a:r>
            </a:p>
            <a:p>
              <a:r>
                <a:rPr lang="en-US" sz="1100"/>
                <a:t>Document</a:t>
              </a:r>
            </a:p>
          </p:txBody>
        </p:sp>
        <p:pic>
          <p:nvPicPr>
            <p:cNvPr id="130" name="Picture 129">
              <a:extLst>
                <a:ext uri="{FF2B5EF4-FFF2-40B4-BE49-F238E27FC236}">
                  <a16:creationId xmlns:a16="http://schemas.microsoft.com/office/drawing/2014/main" id="{097B51F1-ACAB-433F-BC9C-8A89B83841D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grpFill/>
            <a:ln>
              <a:solidFill>
                <a:srgbClr val="FF0000"/>
              </a:solidFill>
            </a:ln>
          </p:spPr>
        </p:pic>
        <p:sp>
          <p:nvSpPr>
            <p:cNvPr id="131" name="Rectangle 130">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a:grpFill/>
            <a:ln>
              <a:solidFill>
                <a:srgbClr val="FF0000"/>
              </a:solidFill>
            </a:ln>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32" name="Picture 131">
              <a:extLst>
                <a:ext uri="{FF2B5EF4-FFF2-40B4-BE49-F238E27FC236}">
                  <a16:creationId xmlns:a16="http://schemas.microsoft.com/office/drawing/2014/main" id="{45B0553E-7DC0-48A9-AC71-9FEC9F5FA4F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a:grpFill/>
            <a:ln>
              <a:solidFill>
                <a:srgbClr val="FF0000"/>
              </a:solidFill>
            </a:ln>
          </p:spPr>
        </p:pic>
      </p:gr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spTree>
    <p:extLst>
      <p:ext uri="{BB962C8B-B14F-4D97-AF65-F5344CB8AC3E}">
        <p14:creationId xmlns:p14="http://schemas.microsoft.com/office/powerpoint/2010/main" val="2316915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5" descr="A screenshot of a cell phone&#10;&#10;Description generated with very high confidence">
            <a:extLst>
              <a:ext uri="{FF2B5EF4-FFF2-40B4-BE49-F238E27FC236}">
                <a16:creationId xmlns:a16="http://schemas.microsoft.com/office/drawing/2014/main" id="{ED72D57D-1E21-4CBB-8BFA-E274C01C6F74}"/>
              </a:ext>
            </a:extLst>
          </p:cNvPr>
          <p:cNvPicPr>
            <a:picLocks noChangeAspect="1"/>
          </p:cNvPicPr>
          <p:nvPr/>
        </p:nvPicPr>
        <p:blipFill rotWithShape="1">
          <a:blip r:embed="rId3"/>
          <a:srcRect l="-103" t="78708" r="19175" b="-147"/>
          <a:stretch/>
        </p:blipFill>
        <p:spPr>
          <a:xfrm>
            <a:off x="4840941" y="4350514"/>
            <a:ext cx="7170353" cy="1462062"/>
          </a:xfrm>
          <a:prstGeom prst="rect">
            <a:avLst/>
          </a:prstGeom>
        </p:spPr>
      </p:pic>
      <p:pic>
        <p:nvPicPr>
          <p:cNvPr id="14" name="Picture 15" descr="A screenshot of a cell phone&#10;&#10;Description generated with very high confidence">
            <a:extLst>
              <a:ext uri="{FF2B5EF4-FFF2-40B4-BE49-F238E27FC236}">
                <a16:creationId xmlns:a16="http://schemas.microsoft.com/office/drawing/2014/main" id="{BFF67292-F6CF-41FD-9362-BC93CE4C7CA5}"/>
              </a:ext>
            </a:extLst>
          </p:cNvPr>
          <p:cNvPicPr>
            <a:picLocks noChangeAspect="1"/>
          </p:cNvPicPr>
          <p:nvPr/>
        </p:nvPicPr>
        <p:blipFill rotWithShape="1">
          <a:blip r:embed="rId3"/>
          <a:srcRect t="-135" r="74853" b="60565"/>
          <a:stretch/>
        </p:blipFill>
        <p:spPr>
          <a:xfrm>
            <a:off x="5145741" y="887505"/>
            <a:ext cx="3417586" cy="3353691"/>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1F10868B-DB68-44C3-9A19-FEB964C65CAB}"/>
              </a:ext>
            </a:extLst>
          </p:cNvPr>
          <p:cNvPicPr>
            <a:picLocks noChangeAspect="1"/>
          </p:cNvPicPr>
          <p:nvPr/>
        </p:nvPicPr>
        <p:blipFill rotWithShape="1">
          <a:blip r:embed="rId3"/>
          <a:srcRect l="76660" t="-166" r="190" b="50582"/>
          <a:stretch/>
        </p:blipFill>
        <p:spPr>
          <a:xfrm>
            <a:off x="8928846" y="726140"/>
            <a:ext cx="2788412" cy="3398868"/>
          </a:xfrm>
          <a:prstGeom prst="rect">
            <a:avLst/>
          </a:prstGeom>
        </p:spPr>
      </p:pic>
      <p:sp>
        <p:nvSpPr>
          <p:cNvPr id="18" name="Rectangle 17">
            <a:extLst>
              <a:ext uri="{FF2B5EF4-FFF2-40B4-BE49-F238E27FC236}">
                <a16:creationId xmlns:a16="http://schemas.microsoft.com/office/drawing/2014/main" id="{C34F1509-9B0B-4632-84DB-04A3A675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4572322"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39E01D32-B5A9-4FAA-A80E-E1A8F6C3586F}"/>
              </a:ext>
            </a:extLst>
          </p:cNvPr>
          <p:cNvSpPr>
            <a:spLocks noGrp="1"/>
          </p:cNvSpPr>
          <p:nvPr>
            <p:ph type="title"/>
          </p:nvPr>
        </p:nvSpPr>
        <p:spPr>
          <a:xfrm>
            <a:off x="171261" y="973459"/>
            <a:ext cx="4641849" cy="924809"/>
          </a:xfrm>
        </p:spPr>
        <p:txBody>
          <a:bodyPr anchor="b">
            <a:normAutofit fontScale="90000"/>
          </a:bodyPr>
          <a:lstStyle/>
          <a:p>
            <a:r>
              <a:rPr lang="en-US" sz="4800">
                <a:solidFill>
                  <a:schemeClr val="bg1"/>
                </a:solidFill>
                <a:cs typeface="Calibri Light"/>
              </a:rPr>
              <a:t> Master </a:t>
            </a:r>
            <a:br>
              <a:rPr lang="en-US" sz="4800">
                <a:solidFill>
                  <a:schemeClr val="bg1"/>
                </a:solidFill>
                <a:cs typeface="Calibri Light"/>
              </a:rPr>
            </a:br>
            <a:r>
              <a:rPr lang="en-US" sz="4800">
                <a:solidFill>
                  <a:schemeClr val="bg1"/>
                </a:solidFill>
                <a:cs typeface="Calibri Light"/>
              </a:rPr>
              <a:t>Documents</a:t>
            </a:r>
          </a:p>
        </p:txBody>
      </p:sp>
      <p:sp>
        <p:nvSpPr>
          <p:cNvPr id="22" name="Content Placeholder 8">
            <a:extLst>
              <a:ext uri="{FF2B5EF4-FFF2-40B4-BE49-F238E27FC236}">
                <a16:creationId xmlns:a16="http://schemas.microsoft.com/office/drawing/2014/main" id="{B1C0B9A3-575F-4924-8E96-E0F0C7436BFD}"/>
              </a:ext>
            </a:extLst>
          </p:cNvPr>
          <p:cNvSpPr txBox="1">
            <a:spLocks/>
          </p:cNvSpPr>
          <p:nvPr/>
        </p:nvSpPr>
        <p:spPr>
          <a:xfrm>
            <a:off x="253164" y="2214282"/>
            <a:ext cx="3978131" cy="37061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FFFFFF"/>
                </a:solidFill>
                <a:cs typeface="Calibri"/>
              </a:rPr>
              <a:t>Aggregates all the relevant company info</a:t>
            </a:r>
          </a:p>
          <a:p>
            <a:pPr lvl="1"/>
            <a:r>
              <a:rPr lang="en-US" sz="2000">
                <a:solidFill>
                  <a:srgbClr val="FFFFFF"/>
                </a:solidFill>
                <a:latin typeface="Calibri"/>
                <a:ea typeface="Cambria"/>
                <a:cs typeface="Calibri"/>
              </a:rPr>
              <a:t>Wikipedia</a:t>
            </a:r>
          </a:p>
          <a:p>
            <a:pPr lvl="1"/>
            <a:r>
              <a:rPr lang="en-US" sz="2000" err="1">
                <a:solidFill>
                  <a:srgbClr val="FFFFFF"/>
                </a:solidFill>
                <a:latin typeface="Calibri"/>
                <a:ea typeface="Cambria"/>
                <a:cs typeface="Calibri"/>
              </a:rPr>
              <a:t>Subidiaries</a:t>
            </a:r>
          </a:p>
          <a:p>
            <a:pPr lvl="1"/>
            <a:r>
              <a:rPr lang="en-US" sz="2000">
                <a:solidFill>
                  <a:srgbClr val="FFFFFF"/>
                </a:solidFill>
                <a:latin typeface="Calibri"/>
                <a:ea typeface="Cambria"/>
                <a:cs typeface="Calibri"/>
              </a:rPr>
              <a:t>Web Crawler results</a:t>
            </a:r>
          </a:p>
          <a:p>
            <a:r>
              <a:rPr lang="en-US" sz="2400">
                <a:solidFill>
                  <a:srgbClr val="FFFFFF"/>
                </a:solidFill>
                <a:latin typeface="Calibri"/>
                <a:ea typeface="Cambria"/>
                <a:cs typeface="Calibri"/>
              </a:rPr>
              <a:t>Produced thousands for </a:t>
            </a:r>
            <a:r>
              <a:rPr lang="en-US" sz="2400" err="1">
                <a:solidFill>
                  <a:srgbClr val="FFFFFF"/>
                </a:solidFill>
                <a:latin typeface="Calibri"/>
                <a:ea typeface="Cambria"/>
                <a:cs typeface="Calibri"/>
              </a:rPr>
              <a:t>Praedicat</a:t>
            </a:r>
            <a:r>
              <a:rPr lang="en-US" sz="2400">
                <a:solidFill>
                  <a:srgbClr val="FFFFFF"/>
                </a:solidFill>
                <a:latin typeface="Calibri"/>
                <a:ea typeface="Cambria"/>
                <a:cs typeface="Calibri"/>
              </a:rPr>
              <a:t> and our code can produce as many as needed</a:t>
            </a:r>
          </a:p>
          <a:p>
            <a:endParaRPr lang="en-US" sz="2400">
              <a:solidFill>
                <a:schemeClr val="bg1"/>
              </a:solidFill>
              <a:latin typeface="Calibri"/>
              <a:ea typeface="Cambria"/>
              <a:cs typeface="Calibri"/>
            </a:endParaRPr>
          </a:p>
          <a:p>
            <a:endParaRPr lang="en-US" sz="2600">
              <a:solidFill>
                <a:schemeClr val="bg1"/>
              </a:solidFill>
              <a:latin typeface="Calibri"/>
              <a:ea typeface="Cambria"/>
              <a:cs typeface="Calibri"/>
            </a:endParaRPr>
          </a:p>
        </p:txBody>
      </p:sp>
      <p:sp>
        <p:nvSpPr>
          <p:cNvPr id="23" name="TextBox 22">
            <a:extLst>
              <a:ext uri="{FF2B5EF4-FFF2-40B4-BE49-F238E27FC236}">
                <a16:creationId xmlns:a16="http://schemas.microsoft.com/office/drawing/2014/main" id="{39A2E5D6-0F18-4943-B221-A34BCF03AE3C}"/>
              </a:ext>
            </a:extLst>
          </p:cNvPr>
          <p:cNvSpPr txBox="1"/>
          <p:nvPr/>
        </p:nvSpPr>
        <p:spPr>
          <a:xfrm>
            <a:off x="125506" y="6360458"/>
            <a:ext cx="39624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https://github.com/himahuja/pcatxcore</a:t>
            </a:r>
            <a:endParaRPr lang="en-US">
              <a:solidFill>
                <a:schemeClr val="bg1"/>
              </a:solidFill>
              <a:cs typeface="Calibri"/>
            </a:endParaRPr>
          </a:p>
        </p:txBody>
      </p:sp>
    </p:spTree>
    <p:extLst>
      <p:ext uri="{BB962C8B-B14F-4D97-AF65-F5344CB8AC3E}">
        <p14:creationId xmlns:p14="http://schemas.microsoft.com/office/powerpoint/2010/main" val="21175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18" name="Rectangle 117">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sz="1600">
                <a:solidFill>
                  <a:sysClr val="windowText" lastClr="000000"/>
                </a:solidFill>
              </a:rPr>
              <a:t>Triple Construction </a:t>
            </a:r>
            <a:r>
              <a:rPr lang="en-US">
                <a:solidFill>
                  <a:sysClr val="windowText" lastClr="000000"/>
                </a:solidFill>
              </a:rPr>
              <a:t>(Reverb)</a:t>
            </a:r>
          </a:p>
        </p:txBody>
      </p:sp>
      <p:sp>
        <p:nvSpPr>
          <p:cNvPr id="119" name="TextBox 118">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nchor="t">
            <a:spAutoFit/>
          </a:bodyPr>
          <a:lstStyle/>
          <a:p>
            <a:r>
              <a:rPr lang="en-US" sz="1400"/>
              <a:t>Tim Cook is heading Apple.</a:t>
            </a:r>
          </a:p>
        </p:txBody>
      </p:sp>
      <p:sp>
        <p:nvSpPr>
          <p:cNvPr id="120"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3" name="Picture 122">
            <a:extLst>
              <a:ext uri="{FF2B5EF4-FFF2-40B4-BE49-F238E27FC236}">
                <a16:creationId xmlns:a16="http://schemas.microsoft.com/office/drawing/2014/main" id="{0C30D895-2738-4EE1-A9FA-5BF87CB378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Tree>
    <p:extLst>
      <p:ext uri="{BB962C8B-B14F-4D97-AF65-F5344CB8AC3E}">
        <p14:creationId xmlns:p14="http://schemas.microsoft.com/office/powerpoint/2010/main" val="2358535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491379" y="1708565"/>
            <a:ext cx="4641849" cy="924809"/>
          </a:xfrm>
        </p:spPr>
        <p:txBody>
          <a:bodyPr anchor="b">
            <a:normAutofit fontScale="90000"/>
          </a:bodyPr>
          <a:lstStyle/>
          <a:p>
            <a:r>
              <a:rPr lang="en-US" sz="4800">
                <a:solidFill>
                  <a:schemeClr val="bg1"/>
                </a:solidFill>
                <a:cs typeface="Calibri Light"/>
              </a:rPr>
              <a:t>Open Information Extraction</a:t>
            </a:r>
            <a:endParaRPr lang="en-US">
              <a:solidFill>
                <a:schemeClr val="bg1"/>
              </a:solidFill>
            </a:endParaRPr>
          </a:p>
        </p:txBody>
      </p:sp>
      <p:sp>
        <p:nvSpPr>
          <p:cNvPr id="10" name="TextBox 9">
            <a:extLst>
              <a:ext uri="{FF2B5EF4-FFF2-40B4-BE49-F238E27FC236}">
                <a16:creationId xmlns:a16="http://schemas.microsoft.com/office/drawing/2014/main" id="{F2C2F0D8-CFD5-4D0B-B782-C5C3FD56B93F}"/>
              </a:ext>
            </a:extLst>
          </p:cNvPr>
          <p:cNvSpPr txBox="1"/>
          <p:nvPr/>
        </p:nvSpPr>
        <p:spPr>
          <a:xfrm>
            <a:off x="6493852" y="2851626"/>
            <a:ext cx="5440715" cy="1633781"/>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chemeClr val="bg1"/>
                </a:solidFill>
                <a:cs typeface="Calibri"/>
              </a:rPr>
              <a:t>Need to convert relevant text to structured data</a:t>
            </a:r>
          </a:p>
          <a:p>
            <a:pPr marL="285750" indent="-285750">
              <a:spcAft>
                <a:spcPts val="500"/>
              </a:spcAft>
              <a:buFont typeface="Arial"/>
              <a:buChar char="•"/>
            </a:pPr>
            <a:r>
              <a:rPr lang="en-US" sz="2400">
                <a:solidFill>
                  <a:schemeClr val="bg1"/>
                </a:solidFill>
                <a:cs typeface="Calibri"/>
              </a:rPr>
              <a:t>Reverb gives use this capability using Natural Language Processing</a:t>
            </a:r>
          </a:p>
        </p:txBody>
      </p:sp>
      <p:pic>
        <p:nvPicPr>
          <p:cNvPr id="3" name="Picture 3" descr="A close up of text on a black background&#10;&#10;Description generated with very high confidence">
            <a:extLst>
              <a:ext uri="{FF2B5EF4-FFF2-40B4-BE49-F238E27FC236}">
                <a16:creationId xmlns:a16="http://schemas.microsoft.com/office/drawing/2014/main" id="{277AE9BB-FC96-4DA5-9A24-E7ACE98A0C2B}"/>
              </a:ext>
            </a:extLst>
          </p:cNvPr>
          <p:cNvPicPr>
            <a:picLocks noChangeAspect="1"/>
          </p:cNvPicPr>
          <p:nvPr/>
        </p:nvPicPr>
        <p:blipFill>
          <a:blip r:embed="rId2"/>
          <a:stretch>
            <a:fillRect/>
          </a:stretch>
        </p:blipFill>
        <p:spPr>
          <a:xfrm>
            <a:off x="304800" y="630189"/>
            <a:ext cx="5190564" cy="3302659"/>
          </a:xfrm>
          <a:prstGeom prst="rect">
            <a:avLst/>
          </a:prstGeom>
        </p:spPr>
      </p:pic>
      <p:sp>
        <p:nvSpPr>
          <p:cNvPr id="6" name="TextBox 5">
            <a:extLst>
              <a:ext uri="{FF2B5EF4-FFF2-40B4-BE49-F238E27FC236}">
                <a16:creationId xmlns:a16="http://schemas.microsoft.com/office/drawing/2014/main" id="{5F69D123-D6F9-48FB-BE06-2A43DAED644F}"/>
              </a:ext>
            </a:extLst>
          </p:cNvPr>
          <p:cNvSpPr txBox="1"/>
          <p:nvPr/>
        </p:nvSpPr>
        <p:spPr>
          <a:xfrm>
            <a:off x="6042213" y="6199093"/>
            <a:ext cx="603324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cs typeface="Calibri"/>
              </a:rPr>
              <a:t>A. Fader, S. Soderland, and O. Etzioni, Identifying relations for open information extraction, in Proceedings of the Conference on Empirical Methods in Natural Language Processing, EMNLP ’11, Stroudsburg, PA, USA, 2011, Association for Computational Linguistics, pp. 1535–1545.</a:t>
            </a:r>
            <a:endParaRPr lang="en-US" sz="1200">
              <a:solidFill>
                <a:srgbClr val="FFFFFF"/>
              </a:solidFill>
            </a:endParaRPr>
          </a:p>
        </p:txBody>
      </p:sp>
      <p:pic>
        <p:nvPicPr>
          <p:cNvPr id="11" name="Picture 14" descr="A close up of a sign&#10;&#10;Description generated with very high confidence">
            <a:extLst>
              <a:ext uri="{FF2B5EF4-FFF2-40B4-BE49-F238E27FC236}">
                <a16:creationId xmlns:a16="http://schemas.microsoft.com/office/drawing/2014/main" id="{EA4D11D6-6E66-4A98-8E40-1D61A26BC129}"/>
              </a:ext>
            </a:extLst>
          </p:cNvPr>
          <p:cNvPicPr>
            <a:picLocks noChangeAspect="1"/>
          </p:cNvPicPr>
          <p:nvPr/>
        </p:nvPicPr>
        <p:blipFill>
          <a:blip r:embed="rId3"/>
          <a:stretch>
            <a:fillRect/>
          </a:stretch>
        </p:blipFill>
        <p:spPr>
          <a:xfrm>
            <a:off x="116541" y="4756204"/>
            <a:ext cx="5809129" cy="1774158"/>
          </a:xfrm>
          <a:prstGeom prst="rect">
            <a:avLst/>
          </a:prstGeom>
        </p:spPr>
      </p:pic>
    </p:spTree>
    <p:extLst>
      <p:ext uri="{BB962C8B-B14F-4D97-AF65-F5344CB8AC3E}">
        <p14:creationId xmlns:p14="http://schemas.microsoft.com/office/powerpoint/2010/main" val="196708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50071" y="5282533"/>
            <a:ext cx="1549644" cy="864505"/>
          </a:xfrm>
          <a:prstGeom prst="rect">
            <a:avLst/>
          </a:prstGeom>
          <a:solidFill>
            <a:schemeClr val="accent2">
              <a:lumMod val="60000"/>
              <a:lumOff val="4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3"/>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2" tooltip="Multinational corporation"/>
              </a:rPr>
              <a:t>multinational</a:t>
            </a:r>
            <a:r>
              <a:rPr lang="en-US" sz="500"/>
              <a:t> </a:t>
            </a:r>
            <a:r>
              <a:rPr lang="en-US" sz="500">
                <a:hlinkClick r:id="rId13" tooltip="Conglomerate (company)"/>
              </a:rPr>
              <a:t>conglomerate</a:t>
            </a:r>
            <a:r>
              <a:rPr lang="en-US" sz="500"/>
              <a:t> corporation operating in the fields of industry, health care, and consumer goods.</a:t>
            </a:r>
            <a:r>
              <a:rPr lang="en-US" sz="500" baseline="30000">
                <a:hlinkClick r:id="rId14"/>
              </a:rPr>
              <a:t>[2]</a:t>
            </a:r>
            <a:r>
              <a:rPr lang="en-US" sz="500"/>
              <a:t> The company produces a variety of products, including </a:t>
            </a:r>
            <a:r>
              <a:rPr lang="en-US" sz="500">
                <a:hlinkClick r:id="rId15" tooltip="Adhesive"/>
              </a:rPr>
              <a:t>adhesives</a:t>
            </a:r>
            <a:r>
              <a:rPr lang="en-US" sz="500"/>
              <a:t>, </a:t>
            </a:r>
            <a:r>
              <a:rPr lang="en-US" sz="500">
                <a:hlinkClick r:id="rId16" tooltip="Abrasive"/>
              </a:rPr>
              <a:t>abrasives</a:t>
            </a:r>
            <a:r>
              <a:rPr lang="en-US" sz="500"/>
              <a:t>, </a:t>
            </a:r>
            <a:r>
              <a:rPr lang="en-US" sz="500">
                <a:hlinkClick r:id="rId17" tooltip="Laminate"/>
              </a:rPr>
              <a:t>laminates</a:t>
            </a:r>
            <a:r>
              <a:rPr lang="en-US" sz="500"/>
              <a:t>, </a:t>
            </a:r>
            <a:r>
              <a:rPr lang="en-US" sz="500">
                <a:hlinkClick r:id="rId18" tooltip="Passive fire protection"/>
              </a:rPr>
              <a:t>passive fire protection</a:t>
            </a:r>
            <a:r>
              <a:rPr lang="en-US" sz="500"/>
              <a:t>, </a:t>
            </a:r>
            <a:r>
              <a:rPr lang="en-US" sz="500">
                <a:hlinkClick r:id="rId19" tooltip="Personal protective equipment"/>
              </a:rPr>
              <a:t>personal protective equipment</a:t>
            </a:r>
            <a:r>
              <a:rPr lang="en-US" sz="500"/>
              <a:t>, dental and orthodontic products, electronic materials, medical products, car-care products,</a:t>
            </a:r>
            <a:r>
              <a:rPr lang="en-US" sz="500" baseline="30000">
                <a:hlinkClick r:id="rId20"/>
              </a:rPr>
              <a:t>[3]</a:t>
            </a:r>
            <a:r>
              <a:rPr lang="en-US" sz="500"/>
              <a:t> </a:t>
            </a:r>
            <a:r>
              <a:rPr lang="en-US" sz="500">
                <a:hlinkClick r:id="rId21" tooltip="Electronic circuits"/>
              </a:rPr>
              <a:t>electronic circuits</a:t>
            </a:r>
            <a:r>
              <a:rPr lang="en-US" sz="500"/>
              <a:t>, healthcare software and optical films.</a:t>
            </a:r>
            <a:r>
              <a:rPr lang="en-US" sz="500" baseline="30000">
                <a:hlinkClick r:id="rId22"/>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4"/>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24" name="Rectangle 123">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Triple Construction (Reverb)</a:t>
            </a:r>
          </a:p>
          <a:p>
            <a:pPr algn="ctr"/>
            <a:endParaRPr lang="en-US" dirty="0">
              <a:solidFill>
                <a:sysClr val="windowText" lastClr="000000"/>
              </a:solidFill>
              <a:cs typeface="Calibri"/>
            </a:endParaRPr>
          </a:p>
        </p:txBody>
      </p:sp>
      <p:sp>
        <p:nvSpPr>
          <p:cNvPr id="125" name="TextBox 124">
            <a:extLst>
              <a:ext uri="{FF2B5EF4-FFF2-40B4-BE49-F238E27FC236}">
                <a16:creationId xmlns:a16="http://schemas.microsoft.com/office/drawing/2014/main" id="{C17CA371-96DA-45CF-B808-E9E4C185019D}"/>
              </a:ext>
            </a:extLst>
          </p:cNvPr>
          <p:cNvSpPr txBox="1"/>
          <p:nvPr/>
        </p:nvSpPr>
        <p:spPr>
          <a:xfrm>
            <a:off x="4048609" y="5620331"/>
            <a:ext cx="1131129" cy="430887"/>
          </a:xfrm>
          <a:prstGeom prst="rect">
            <a:avLst/>
          </a:prstGeom>
          <a:noFill/>
        </p:spPr>
        <p:txBody>
          <a:bodyPr wrap="square" rtlCol="0">
            <a:spAutoFit/>
          </a:bodyPr>
          <a:lstStyle/>
          <a:p>
            <a:pPr algn="ctr"/>
            <a:r>
              <a:rPr lang="en-US" sz="1400"/>
              <a:t>(S,P,O)</a:t>
            </a:r>
          </a:p>
          <a:p>
            <a:pPr algn="ctr"/>
            <a:endParaRPr lang="en-US" sz="800"/>
          </a:p>
        </p:txBody>
      </p:sp>
      <p:sp>
        <p:nvSpPr>
          <p:cNvPr id="126" name="TextBox 125">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spAutoFit/>
          </a:bodyPr>
          <a:lstStyle/>
          <a:p>
            <a:r>
              <a:rPr lang="en-US" sz="1400"/>
              <a:t>Tim Cooks is heading Apple.</a:t>
            </a:r>
          </a:p>
        </p:txBody>
      </p:sp>
      <p:sp>
        <p:nvSpPr>
          <p:cNvPr id="127"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9" name="Picture 128">
            <a:extLst>
              <a:ext uri="{FF2B5EF4-FFF2-40B4-BE49-F238E27FC236}">
                <a16:creationId xmlns:a16="http://schemas.microsoft.com/office/drawing/2014/main" id="{0C30D895-2738-4EE1-A9FA-5BF87CB3789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
        <p:nvSpPr>
          <p:cNvPr id="130" name="Rectangle 129">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Computational Fact-Checking</a:t>
            </a:r>
          </a:p>
        </p:txBody>
      </p:sp>
      <p:pic>
        <p:nvPicPr>
          <p:cNvPr id="131" name="Picture 130">
            <a:extLst>
              <a:ext uri="{FF2B5EF4-FFF2-40B4-BE49-F238E27FC236}">
                <a16:creationId xmlns:a16="http://schemas.microsoft.com/office/drawing/2014/main" id="{E3EE07CD-1194-46D0-973D-7EA411C76A7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08319" y="5765681"/>
            <a:ext cx="1765263" cy="799300"/>
          </a:xfrm>
          <a:prstGeom prst="rect">
            <a:avLst/>
          </a:prstGeom>
        </p:spPr>
      </p:pic>
      <p:pic>
        <p:nvPicPr>
          <p:cNvPr id="132" name="Picture 131">
            <a:extLst>
              <a:ext uri="{FF2B5EF4-FFF2-40B4-BE49-F238E27FC236}">
                <a16:creationId xmlns:a16="http://schemas.microsoft.com/office/drawing/2014/main" id="{EE4D98D4-0348-435A-9C11-0F528F852DB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07504" y="5390370"/>
            <a:ext cx="596371" cy="596371"/>
          </a:xfrm>
          <a:prstGeom prst="rect">
            <a:avLst/>
          </a:prstGeom>
        </p:spPr>
      </p:pic>
      <p:sp>
        <p:nvSpPr>
          <p:cNvPr id="148" name="TextBox 147">
            <a:extLst>
              <a:ext uri="{FF2B5EF4-FFF2-40B4-BE49-F238E27FC236}">
                <a16:creationId xmlns:a16="http://schemas.microsoft.com/office/drawing/2014/main" id="{98DA66A7-3F50-499A-A5CC-714A0B500173}"/>
              </a:ext>
            </a:extLst>
          </p:cNvPr>
          <p:cNvSpPr txBox="1"/>
          <p:nvPr/>
        </p:nvSpPr>
        <p:spPr>
          <a:xfrm>
            <a:off x="9903327" y="5247648"/>
            <a:ext cx="1372617" cy="461665"/>
          </a:xfrm>
          <a:prstGeom prst="rect">
            <a:avLst/>
          </a:prstGeom>
          <a:solidFill>
            <a:schemeClr val="bg1"/>
          </a:solidFill>
        </p:spPr>
        <p:txBody>
          <a:bodyPr wrap="square" rtlCol="0">
            <a:spAutoFit/>
          </a:bodyPr>
          <a:lstStyle/>
          <a:p>
            <a:pPr algn="ctr"/>
            <a:r>
              <a:rPr lang="en-US" sz="1200"/>
              <a:t>Discarded facts</a:t>
            </a:r>
          </a:p>
          <a:p>
            <a:pPr algn="ctr"/>
            <a:r>
              <a:rPr lang="en-US" sz="1200"/>
              <a:t>(Low Truth Value) </a:t>
            </a:r>
          </a:p>
        </p:txBody>
      </p:sp>
      <p:sp>
        <p:nvSpPr>
          <p:cNvPr id="149" name="TextBox 148">
            <a:extLst>
              <a:ext uri="{FF2B5EF4-FFF2-40B4-BE49-F238E27FC236}">
                <a16:creationId xmlns:a16="http://schemas.microsoft.com/office/drawing/2014/main" id="{7BD5B015-74E8-4EC2-871D-4C06B5793C4D}"/>
              </a:ext>
            </a:extLst>
          </p:cNvPr>
          <p:cNvSpPr txBox="1"/>
          <p:nvPr/>
        </p:nvSpPr>
        <p:spPr>
          <a:xfrm>
            <a:off x="7913312" y="6210250"/>
            <a:ext cx="2216265" cy="430887"/>
          </a:xfrm>
          <a:prstGeom prst="rect">
            <a:avLst/>
          </a:prstGeom>
          <a:noFill/>
        </p:spPr>
        <p:txBody>
          <a:bodyPr wrap="square" rtlCol="0">
            <a:spAutoFit/>
          </a:bodyPr>
          <a:lstStyle/>
          <a:p>
            <a:pPr algn="r"/>
            <a:r>
              <a:rPr lang="en-US" sz="1100"/>
              <a:t>Knowledge Graph Update with high truth value facts.</a:t>
            </a:r>
          </a:p>
        </p:txBody>
      </p:sp>
      <p:cxnSp>
        <p:nvCxnSpPr>
          <p:cNvPr id="150" name="Straight Arrow Connector 149">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237A36D-F29F-462C-9823-769A2AAB8000}"/>
              </a:ext>
            </a:extLst>
          </p:cNvPr>
          <p:cNvSpPr/>
          <p:nvPr/>
        </p:nvSpPr>
        <p:spPr>
          <a:xfrm>
            <a:off x="7126350" y="5392366"/>
            <a:ext cx="1162976" cy="523220"/>
          </a:xfrm>
          <a:prstGeom prst="rect">
            <a:avLst/>
          </a:prstGeom>
        </p:spPr>
        <p:txBody>
          <a:bodyPr wrap="square">
            <a:spAutoFit/>
          </a:bodyPr>
          <a:lstStyle/>
          <a:p>
            <a:pPr algn="ctr"/>
            <a:r>
              <a:rPr lang="en-US" sz="1400"/>
              <a:t>Facts to</a:t>
            </a:r>
          </a:p>
          <a:p>
            <a:pPr algn="ctr"/>
            <a:r>
              <a:rPr lang="en-US" sz="1400"/>
              <a:t>be checked</a:t>
            </a:r>
          </a:p>
        </p:txBody>
      </p:sp>
      <p:cxnSp>
        <p:nvCxnSpPr>
          <p:cNvPr id="152" name="Elbow Connector 142">
            <a:extLst>
              <a:ext uri="{FF2B5EF4-FFF2-40B4-BE49-F238E27FC236}">
                <a16:creationId xmlns:a16="http://schemas.microsoft.com/office/drawing/2014/main" id="{F788AF02-3131-4036-B53F-33ABC4ADF6E4}"/>
              </a:ext>
            </a:extLst>
          </p:cNvPr>
          <p:cNvCxnSpPr/>
          <p:nvPr/>
        </p:nvCxnSpPr>
        <p:spPr>
          <a:xfrm flipH="1">
            <a:off x="9021446" y="5697699"/>
            <a:ext cx="788943" cy="312871"/>
          </a:xfrm>
          <a:prstGeom prst="bentConnector4">
            <a:avLst>
              <a:gd name="adj1" fmla="val -28975"/>
              <a:gd name="adj2" fmla="val 1791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51072D8-11A8-416E-9C61-8322CF7905FA}"/>
              </a:ext>
            </a:extLst>
          </p:cNvPr>
          <p:cNvSpPr txBox="1"/>
          <p:nvPr/>
        </p:nvSpPr>
        <p:spPr>
          <a:xfrm>
            <a:off x="5208319" y="4332923"/>
            <a:ext cx="1531415" cy="307777"/>
          </a:xfrm>
          <a:prstGeom prst="rect">
            <a:avLst/>
          </a:prstGeom>
          <a:solidFill>
            <a:schemeClr val="bg1"/>
          </a:solidFill>
        </p:spPr>
        <p:txBody>
          <a:bodyPr wrap="square" rtlCol="0">
            <a:spAutoFit/>
          </a:bodyPr>
          <a:lstStyle/>
          <a:p>
            <a:r>
              <a:rPr lang="en-US" sz="1400"/>
              <a:t>Positive Feedback</a:t>
            </a: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rPr>
                <a:t>Base Knowledge Graph</a:t>
              </a:r>
            </a:p>
          </p:txBody>
        </p:sp>
      </p:grpSp>
    </p:spTree>
    <p:extLst>
      <p:ext uri="{BB962C8B-B14F-4D97-AF65-F5344CB8AC3E}">
        <p14:creationId xmlns:p14="http://schemas.microsoft.com/office/powerpoint/2010/main" val="310933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5553130"/>
            <a:ext cx="12188952" cy="13048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000">
                <a:cs typeface="Calibri"/>
              </a:rPr>
              <a:t>Knowledge Graphs</a:t>
            </a:r>
          </a:p>
        </p:txBody>
      </p:sp>
      <p:pic>
        <p:nvPicPr>
          <p:cNvPr id="21" name="Picture 21" descr="A close up of a map&#10;&#10;Description generated with very high confidence">
            <a:extLst>
              <a:ext uri="{FF2B5EF4-FFF2-40B4-BE49-F238E27FC236}">
                <a16:creationId xmlns:a16="http://schemas.microsoft.com/office/drawing/2014/main" id="{7E5B0D9C-581A-400E-8DBE-B12EB8F6BAE2}"/>
              </a:ext>
            </a:extLst>
          </p:cNvPr>
          <p:cNvPicPr>
            <a:picLocks noChangeAspect="1"/>
          </p:cNvPicPr>
          <p:nvPr/>
        </p:nvPicPr>
        <p:blipFill>
          <a:blip r:embed="rId3"/>
          <a:stretch>
            <a:fillRect/>
          </a:stretch>
        </p:blipFill>
        <p:spPr>
          <a:xfrm>
            <a:off x="1810870" y="70132"/>
            <a:ext cx="8570258" cy="5364063"/>
          </a:xfrm>
          <a:prstGeom prst="rect">
            <a:avLst/>
          </a:prstGeom>
        </p:spPr>
      </p:pic>
    </p:spTree>
    <p:extLst>
      <p:ext uri="{BB962C8B-B14F-4D97-AF65-F5344CB8AC3E}">
        <p14:creationId xmlns:p14="http://schemas.microsoft.com/office/powerpoint/2010/main" val="87757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88521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F49C2-7773-4F45-ACF1-A92355525D23}"/>
              </a:ext>
            </a:extLst>
          </p:cNvPr>
          <p:cNvSpPr>
            <a:spLocks noGrp="1"/>
          </p:cNvSpPr>
          <p:nvPr>
            <p:ph type="title"/>
          </p:nvPr>
        </p:nvSpPr>
        <p:spPr>
          <a:xfrm>
            <a:off x="1024129" y="585216"/>
            <a:ext cx="5062511" cy="1499616"/>
          </a:xfrm>
        </p:spPr>
        <p:txBody>
          <a:bodyPr vert="horz" lIns="91440" tIns="45720" rIns="91440" bIns="45720" rtlCol="0" anchor="ctr">
            <a:noAutofit/>
          </a:bodyPr>
          <a:lstStyle/>
          <a:p>
            <a:r>
              <a:rPr lang="en-US" sz="3100" b="1" i="1">
                <a:solidFill>
                  <a:srgbClr val="FFFFFF"/>
                </a:solidFill>
                <a:cs typeface="Calibri Light"/>
              </a:rPr>
              <a:t>Knowledge Linker</a:t>
            </a:r>
          </a:p>
        </p:txBody>
      </p:sp>
      <p:cxnSp>
        <p:nvCxnSpPr>
          <p:cNvPr id="14" name="Straight Connector 13">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7082498-5D58-476F-B3DD-CBC4994209C7}"/>
              </a:ext>
            </a:extLst>
          </p:cNvPr>
          <p:cNvSpPr>
            <a:spLocks noGrp="1"/>
          </p:cNvSpPr>
          <p:nvPr>
            <p:ph idx="1"/>
          </p:nvPr>
        </p:nvSpPr>
        <p:spPr>
          <a:xfrm>
            <a:off x="621563" y="2286000"/>
            <a:ext cx="5460014" cy="3706143"/>
          </a:xfrm>
        </p:spPr>
        <p:txBody>
          <a:bodyPr vert="horz" lIns="91440" tIns="45720" rIns="91440" bIns="45720" rtlCol="0" anchor="t">
            <a:normAutofit/>
          </a:bodyPr>
          <a:lstStyle/>
          <a:p>
            <a:r>
              <a:rPr lang="en-US" sz="2400">
                <a:solidFill>
                  <a:srgbClr val="FFFFFF"/>
                </a:solidFill>
                <a:latin typeface="Calibri"/>
                <a:ea typeface="Cambria"/>
                <a:cs typeface="Calibri"/>
              </a:rPr>
              <a:t>Valid facts should lie along specific paths</a:t>
            </a:r>
            <a:endParaRPr lang="en-US"/>
          </a:p>
          <a:p>
            <a:endParaRPr lang="en-US" sz="2400">
              <a:solidFill>
                <a:schemeClr val="bg1"/>
              </a:solidFill>
              <a:latin typeface="Calibri"/>
              <a:ea typeface="Cambria"/>
              <a:cs typeface="Calibri"/>
            </a:endParaRPr>
          </a:p>
          <a:p>
            <a:endParaRPr lang="en-US" sz="2600">
              <a:solidFill>
                <a:schemeClr val="bg1"/>
              </a:solidFill>
              <a:latin typeface="Calibri"/>
              <a:ea typeface="Cambria"/>
              <a:cs typeface="Calibri"/>
            </a:endParaRPr>
          </a:p>
        </p:txBody>
      </p:sp>
      <p:sp>
        <p:nvSpPr>
          <p:cNvPr id="3" name="TextBox 2">
            <a:extLst>
              <a:ext uri="{FF2B5EF4-FFF2-40B4-BE49-F238E27FC236}">
                <a16:creationId xmlns:a16="http://schemas.microsoft.com/office/drawing/2014/main" id="{8CB88878-B89C-4E06-806F-E5E8F3B513EA}"/>
              </a:ext>
            </a:extLst>
          </p:cNvPr>
          <p:cNvSpPr txBox="1"/>
          <p:nvPr/>
        </p:nvSpPr>
        <p:spPr>
          <a:xfrm>
            <a:off x="7037293" y="6396317"/>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rPr>
              <a:t>G. L. Ciampaglia, P. Shiralkar, L. M. Rocha, J. Bollen, F. Menczer, and A. Flammini, </a:t>
            </a:r>
            <a:r>
              <a:rPr lang="en-US" sz="1200" i="1">
                <a:solidFill>
                  <a:srgbClr val="000000"/>
                </a:solidFill>
              </a:rPr>
              <a:t>Computational fact checking from knowledge networks</a:t>
            </a:r>
            <a:r>
              <a:rPr lang="en-US" sz="1200">
                <a:solidFill>
                  <a:srgbClr val="000000"/>
                </a:solidFill>
              </a:rPr>
              <a:t>, PLOS ONE, 10 (2015).</a:t>
            </a:r>
            <a:endParaRPr lang="en-US" sz="1200">
              <a:cs typeface="Calibri"/>
            </a:endParaRPr>
          </a:p>
        </p:txBody>
      </p:sp>
      <p:pic>
        <p:nvPicPr>
          <p:cNvPr id="4" name="Picture 4" descr="A picture containing object&#10;&#10;Description generated with very high confidence">
            <a:extLst>
              <a:ext uri="{FF2B5EF4-FFF2-40B4-BE49-F238E27FC236}">
                <a16:creationId xmlns:a16="http://schemas.microsoft.com/office/drawing/2014/main" id="{DA481F86-F0AB-42D5-B983-DEF96B865EC3}"/>
              </a:ext>
            </a:extLst>
          </p:cNvPr>
          <p:cNvPicPr>
            <a:picLocks noChangeAspect="1"/>
          </p:cNvPicPr>
          <p:nvPr/>
        </p:nvPicPr>
        <p:blipFill>
          <a:blip r:embed="rId2"/>
          <a:stretch>
            <a:fillRect/>
          </a:stretch>
        </p:blipFill>
        <p:spPr>
          <a:xfrm>
            <a:off x="670492" y="3220050"/>
            <a:ext cx="5387788" cy="1007711"/>
          </a:xfrm>
          <a:prstGeom prst="rect">
            <a:avLst/>
          </a:prstGeom>
        </p:spPr>
      </p:pic>
      <p:pic>
        <p:nvPicPr>
          <p:cNvPr id="5" name="Picture 6" descr="A close up of a logo&#10;&#10;Description generated with high confidence">
            <a:extLst>
              <a:ext uri="{FF2B5EF4-FFF2-40B4-BE49-F238E27FC236}">
                <a16:creationId xmlns:a16="http://schemas.microsoft.com/office/drawing/2014/main" id="{52294B5E-3BAA-4E7F-9D18-CADC37B3A8A7}"/>
              </a:ext>
            </a:extLst>
          </p:cNvPr>
          <p:cNvPicPr>
            <a:picLocks noChangeAspect="1"/>
          </p:cNvPicPr>
          <p:nvPr/>
        </p:nvPicPr>
        <p:blipFill>
          <a:blip r:embed="rId3"/>
          <a:stretch>
            <a:fillRect/>
          </a:stretch>
        </p:blipFill>
        <p:spPr>
          <a:xfrm>
            <a:off x="8326871" y="381069"/>
            <a:ext cx="2534802" cy="1080064"/>
          </a:xfrm>
          <a:prstGeom prst="rect">
            <a:avLst/>
          </a:prstGeom>
        </p:spPr>
      </p:pic>
      <p:pic>
        <p:nvPicPr>
          <p:cNvPr id="6" name="Picture 7">
            <a:extLst>
              <a:ext uri="{FF2B5EF4-FFF2-40B4-BE49-F238E27FC236}">
                <a16:creationId xmlns:a16="http://schemas.microsoft.com/office/drawing/2014/main" id="{E74CA37A-C00B-48D0-8ECD-539CCD1A9C77}"/>
              </a:ext>
            </a:extLst>
          </p:cNvPr>
          <p:cNvPicPr>
            <a:picLocks noChangeAspect="1"/>
          </p:cNvPicPr>
          <p:nvPr/>
        </p:nvPicPr>
        <p:blipFill>
          <a:blip r:embed="rId4"/>
          <a:stretch>
            <a:fillRect/>
          </a:stretch>
        </p:blipFill>
        <p:spPr>
          <a:xfrm>
            <a:off x="8220635" y="4601359"/>
            <a:ext cx="2743200" cy="1348740"/>
          </a:xfrm>
          <a:prstGeom prst="rect">
            <a:avLst/>
          </a:prstGeom>
        </p:spPr>
      </p:pic>
      <p:pic>
        <p:nvPicPr>
          <p:cNvPr id="11" name="Picture 12" descr="A close up of a map&#10;&#10;Description generated with high confidence">
            <a:extLst>
              <a:ext uri="{FF2B5EF4-FFF2-40B4-BE49-F238E27FC236}">
                <a16:creationId xmlns:a16="http://schemas.microsoft.com/office/drawing/2014/main" id="{4FACF4CE-BB14-491C-A57F-5347ED79E0E5}"/>
              </a:ext>
            </a:extLst>
          </p:cNvPr>
          <p:cNvPicPr>
            <a:picLocks noChangeAspect="1"/>
          </p:cNvPicPr>
          <p:nvPr/>
        </p:nvPicPr>
        <p:blipFill>
          <a:blip r:embed="rId5"/>
          <a:stretch>
            <a:fillRect/>
          </a:stretch>
        </p:blipFill>
        <p:spPr>
          <a:xfrm>
            <a:off x="7039337" y="2359254"/>
            <a:ext cx="2212694" cy="1367847"/>
          </a:xfrm>
          <a:prstGeom prst="rect">
            <a:avLst/>
          </a:prstGeom>
        </p:spPr>
      </p:pic>
      <p:sp>
        <p:nvSpPr>
          <p:cNvPr id="16" name="Arrow: Up 15">
            <a:extLst>
              <a:ext uri="{FF2B5EF4-FFF2-40B4-BE49-F238E27FC236}">
                <a16:creationId xmlns:a16="http://schemas.microsoft.com/office/drawing/2014/main" id="{7ADFD40E-7CE9-46D5-9CF0-5DC35C04AAF3}"/>
              </a:ext>
            </a:extLst>
          </p:cNvPr>
          <p:cNvSpPr/>
          <p:nvPr/>
        </p:nvSpPr>
        <p:spPr>
          <a:xfrm rot="-1500000">
            <a:off x="8322640" y="3782805"/>
            <a:ext cx="474987" cy="795143"/>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819D413D-4A8D-457E-A5BE-A82282E91692}"/>
              </a:ext>
            </a:extLst>
          </p:cNvPr>
          <p:cNvSpPr/>
          <p:nvPr/>
        </p:nvSpPr>
        <p:spPr>
          <a:xfrm rot="12000000">
            <a:off x="8341931" y="1506450"/>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3264DF6-C151-4430-A5CD-FA15C3600B90}"/>
              </a:ext>
            </a:extLst>
          </p:cNvPr>
          <p:cNvSpPr txBox="1"/>
          <p:nvPr/>
        </p:nvSpPr>
        <p:spPr>
          <a:xfrm>
            <a:off x="8177513" y="3947931"/>
            <a:ext cx="27432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Is in</a:t>
            </a:r>
          </a:p>
        </p:txBody>
      </p:sp>
      <p:sp>
        <p:nvSpPr>
          <p:cNvPr id="21" name="TextBox 20">
            <a:extLst>
              <a:ext uri="{FF2B5EF4-FFF2-40B4-BE49-F238E27FC236}">
                <a16:creationId xmlns:a16="http://schemas.microsoft.com/office/drawing/2014/main" id="{23C3C746-C887-4FDC-8DD8-A14636BB9E98}"/>
              </a:ext>
            </a:extLst>
          </p:cNvPr>
          <p:cNvSpPr txBox="1"/>
          <p:nvPr/>
        </p:nvSpPr>
        <p:spPr>
          <a:xfrm>
            <a:off x="8177512" y="1671576"/>
            <a:ext cx="27432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Is in</a:t>
            </a:r>
          </a:p>
        </p:txBody>
      </p:sp>
      <p:sp>
        <p:nvSpPr>
          <p:cNvPr id="22" name="Rectangle 21">
            <a:extLst>
              <a:ext uri="{FF2B5EF4-FFF2-40B4-BE49-F238E27FC236}">
                <a16:creationId xmlns:a16="http://schemas.microsoft.com/office/drawing/2014/main" id="{D2FAF0C8-DC02-46D2-B890-158F466D027F}"/>
              </a:ext>
            </a:extLst>
          </p:cNvPr>
          <p:cNvSpPr/>
          <p:nvPr/>
        </p:nvSpPr>
        <p:spPr>
          <a:xfrm>
            <a:off x="9931079" y="2446117"/>
            <a:ext cx="2081513" cy="1194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Westwood, Los Angeles, California, US</a:t>
            </a:r>
            <a:endParaRPr lang="en-US"/>
          </a:p>
        </p:txBody>
      </p:sp>
      <p:sp>
        <p:nvSpPr>
          <p:cNvPr id="23" name="Arrow: Up 22">
            <a:extLst>
              <a:ext uri="{FF2B5EF4-FFF2-40B4-BE49-F238E27FC236}">
                <a16:creationId xmlns:a16="http://schemas.microsoft.com/office/drawing/2014/main" id="{933E7CFE-914A-4EC9-9329-3B91A87F2DF6}"/>
              </a:ext>
            </a:extLst>
          </p:cNvPr>
          <p:cNvSpPr/>
          <p:nvPr/>
        </p:nvSpPr>
        <p:spPr>
          <a:xfrm rot="9780000">
            <a:off x="10145652" y="1506450"/>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5B233CD6-8625-4811-BB14-27B77BF876B2}"/>
              </a:ext>
            </a:extLst>
          </p:cNvPr>
          <p:cNvSpPr/>
          <p:nvPr/>
        </p:nvSpPr>
        <p:spPr>
          <a:xfrm rot="1440000">
            <a:off x="10184233" y="3782804"/>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74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cell phone&#10;&#10;Description generated with high confidence">
            <a:extLst>
              <a:ext uri="{FF2B5EF4-FFF2-40B4-BE49-F238E27FC236}">
                <a16:creationId xmlns:a16="http://schemas.microsoft.com/office/drawing/2014/main" id="{661A97B5-F350-4234-9C7F-CBA8B14112D7}"/>
              </a:ext>
            </a:extLst>
          </p:cNvPr>
          <p:cNvPicPr>
            <a:picLocks noChangeAspect="1"/>
          </p:cNvPicPr>
          <p:nvPr/>
        </p:nvPicPr>
        <p:blipFill>
          <a:blip r:embed="rId2"/>
          <a:stretch>
            <a:fillRect/>
          </a:stretch>
        </p:blipFill>
        <p:spPr>
          <a:xfrm>
            <a:off x="7833846" y="3511457"/>
            <a:ext cx="2067485" cy="2539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9" descr="A screenshot of a computer&#10;&#10;Description generated with high confidence">
            <a:extLst>
              <a:ext uri="{FF2B5EF4-FFF2-40B4-BE49-F238E27FC236}">
                <a16:creationId xmlns:a16="http://schemas.microsoft.com/office/drawing/2014/main" id="{E96F312B-61CE-4160-95E7-6A7044B21C57}"/>
              </a:ext>
            </a:extLst>
          </p:cNvPr>
          <p:cNvPicPr>
            <a:picLocks noChangeAspect="1"/>
          </p:cNvPicPr>
          <p:nvPr/>
        </p:nvPicPr>
        <p:blipFill>
          <a:blip r:embed="rId3"/>
          <a:stretch>
            <a:fillRect/>
          </a:stretch>
        </p:blipFill>
        <p:spPr>
          <a:xfrm>
            <a:off x="1521212" y="3444327"/>
            <a:ext cx="2840317" cy="2606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Arrow: Curved Right 15">
            <a:extLst>
              <a:ext uri="{FF2B5EF4-FFF2-40B4-BE49-F238E27FC236}">
                <a16:creationId xmlns:a16="http://schemas.microsoft.com/office/drawing/2014/main" id="{5D7DC9E8-9FBB-45E0-9496-4A8F371A4C7F}"/>
              </a:ext>
            </a:extLst>
          </p:cNvPr>
          <p:cNvSpPr/>
          <p:nvPr/>
        </p:nvSpPr>
        <p:spPr>
          <a:xfrm rot="1800000">
            <a:off x="2510204" y="1827226"/>
            <a:ext cx="1152489" cy="15027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965D67B0-1CF7-4E30-BC32-8DF1333A52CC}"/>
              </a:ext>
            </a:extLst>
          </p:cNvPr>
          <p:cNvSpPr txBox="1"/>
          <p:nvPr/>
        </p:nvSpPr>
        <p:spPr>
          <a:xfrm>
            <a:off x="1500645" y="6240308"/>
            <a:ext cx="2855886"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2. Site Search</a:t>
            </a:r>
          </a:p>
        </p:txBody>
      </p:sp>
      <p:sp>
        <p:nvSpPr>
          <p:cNvPr id="19" name="TextBox 18">
            <a:extLst>
              <a:ext uri="{FF2B5EF4-FFF2-40B4-BE49-F238E27FC236}">
                <a16:creationId xmlns:a16="http://schemas.microsoft.com/office/drawing/2014/main" id="{46055761-7FE5-4E3F-86DA-EE76BCA4AB47}"/>
              </a:ext>
            </a:extLst>
          </p:cNvPr>
          <p:cNvSpPr txBox="1"/>
          <p:nvPr/>
        </p:nvSpPr>
        <p:spPr>
          <a:xfrm>
            <a:off x="4058185" y="1403929"/>
            <a:ext cx="404147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1. Search Engine</a:t>
            </a:r>
          </a:p>
        </p:txBody>
      </p:sp>
      <p:sp>
        <p:nvSpPr>
          <p:cNvPr id="20" name="TextBox 19">
            <a:extLst>
              <a:ext uri="{FF2B5EF4-FFF2-40B4-BE49-F238E27FC236}">
                <a16:creationId xmlns:a16="http://schemas.microsoft.com/office/drawing/2014/main" id="{922FD1DB-CA34-4090-B89D-E808F15B54D5}"/>
              </a:ext>
            </a:extLst>
          </p:cNvPr>
          <p:cNvSpPr txBox="1"/>
          <p:nvPr/>
        </p:nvSpPr>
        <p:spPr>
          <a:xfrm>
            <a:off x="7436008" y="6239268"/>
            <a:ext cx="378059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3. Evaluate Contents</a:t>
            </a:r>
            <a:endParaRPr lang="en-US" sz="2800">
              <a:solidFill>
                <a:srgbClr val="FFFFFF"/>
              </a:solidFill>
              <a:cs typeface="Calibri"/>
            </a:endParaRPr>
          </a:p>
        </p:txBody>
      </p:sp>
      <p:sp>
        <p:nvSpPr>
          <p:cNvPr id="21" name="TextBox 20">
            <a:extLst>
              <a:ext uri="{FF2B5EF4-FFF2-40B4-BE49-F238E27FC236}">
                <a16:creationId xmlns:a16="http://schemas.microsoft.com/office/drawing/2014/main" id="{3756A75E-4EA6-4320-A826-2A68894851CA}"/>
              </a:ext>
            </a:extLst>
          </p:cNvPr>
          <p:cNvSpPr txBox="1"/>
          <p:nvPr/>
        </p:nvSpPr>
        <p:spPr>
          <a:xfrm>
            <a:off x="9094785" y="2262366"/>
            <a:ext cx="2057400" cy="684803"/>
          </a:xfrm>
          <a:prstGeom prst="rect">
            <a:avLst/>
          </a:prstGeom>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solidFill>
                  <a:srgbClr val="FF0000"/>
                </a:solidFill>
                <a:latin typeface="Arial Black"/>
              </a:rPr>
              <a:t>Change </a:t>
            </a:r>
            <a:endParaRPr lang="en-US" sz="2000" b="1">
              <a:solidFill>
                <a:srgbClr val="FF0000"/>
              </a:solidFill>
              <a:latin typeface="Arial Black"/>
              <a:cs typeface="Calibri"/>
            </a:endParaRPr>
          </a:p>
          <a:p>
            <a:pPr algn="ctr"/>
            <a:r>
              <a:rPr lang="en-US" sz="2000" b="1">
                <a:solidFill>
                  <a:srgbClr val="FF0000"/>
                </a:solidFill>
                <a:latin typeface="Arial Black"/>
              </a:rPr>
              <a:t>Keywords</a:t>
            </a:r>
            <a:endParaRPr lang="en-US" sz="2000" b="1">
              <a:solidFill>
                <a:srgbClr val="FF0000"/>
              </a:solidFill>
              <a:latin typeface="Arial Black"/>
              <a:cs typeface="Calibri"/>
            </a:endParaRPr>
          </a:p>
        </p:txBody>
      </p:sp>
      <p:sp>
        <p:nvSpPr>
          <p:cNvPr id="3" name="Rectangle 2">
            <a:extLst>
              <a:ext uri="{FF2B5EF4-FFF2-40B4-BE49-F238E27FC236}">
                <a16:creationId xmlns:a16="http://schemas.microsoft.com/office/drawing/2014/main" id="{80CC6CFE-1497-47BD-B2C4-9D092AB35AB0}"/>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Manual Search Process</a:t>
            </a:r>
            <a:endParaRPr lang="en-US"/>
          </a:p>
        </p:txBody>
      </p:sp>
      <p:sp>
        <p:nvSpPr>
          <p:cNvPr id="17" name="Arrow: Curved Up 16">
            <a:extLst>
              <a:ext uri="{FF2B5EF4-FFF2-40B4-BE49-F238E27FC236}">
                <a16:creationId xmlns:a16="http://schemas.microsoft.com/office/drawing/2014/main" id="{3596F1F1-4B04-405B-8DF6-8148E862CCEE}"/>
              </a:ext>
            </a:extLst>
          </p:cNvPr>
          <p:cNvSpPr/>
          <p:nvPr/>
        </p:nvSpPr>
        <p:spPr>
          <a:xfrm>
            <a:off x="4658117" y="5606065"/>
            <a:ext cx="3248786" cy="88291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Arrow: Curved Up 14">
            <a:extLst>
              <a:ext uri="{FF2B5EF4-FFF2-40B4-BE49-F238E27FC236}">
                <a16:creationId xmlns:a16="http://schemas.microsoft.com/office/drawing/2014/main" id="{462E6904-4624-4768-B423-7F6A27829254}"/>
              </a:ext>
            </a:extLst>
          </p:cNvPr>
          <p:cNvSpPr/>
          <p:nvPr/>
        </p:nvSpPr>
        <p:spPr>
          <a:xfrm rot="14400000">
            <a:off x="7837959" y="2065656"/>
            <a:ext cx="1616919" cy="10803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4" name="Picture 5" descr="A close up of a logo&#10;&#10;Description generated with very high confidence">
            <a:extLst>
              <a:ext uri="{FF2B5EF4-FFF2-40B4-BE49-F238E27FC236}">
                <a16:creationId xmlns:a16="http://schemas.microsoft.com/office/drawing/2014/main" id="{929FDB14-6CDC-4CE0-A154-4A2EE055EB12}"/>
              </a:ext>
            </a:extLst>
          </p:cNvPr>
          <p:cNvPicPr>
            <a:picLocks noChangeAspect="1"/>
          </p:cNvPicPr>
          <p:nvPr/>
        </p:nvPicPr>
        <p:blipFill>
          <a:blip r:embed="rId4"/>
          <a:stretch>
            <a:fillRect/>
          </a:stretch>
        </p:blipFill>
        <p:spPr>
          <a:xfrm>
            <a:off x="4657164" y="2140452"/>
            <a:ext cx="2638611" cy="1277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499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49B407F-61DE-4781-8269-3131F479ED24}"/>
              </a:ext>
            </a:extLst>
          </p:cNvPr>
          <p:cNvSpPr txBox="1"/>
          <p:nvPr/>
        </p:nvSpPr>
        <p:spPr>
          <a:xfrm rot="1320000">
            <a:off x="8148576" y="236605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25" name="TextBox 24">
            <a:extLst>
              <a:ext uri="{FF2B5EF4-FFF2-40B4-BE49-F238E27FC236}">
                <a16:creationId xmlns:a16="http://schemas.microsoft.com/office/drawing/2014/main" id="{B0FF0ADA-3DC2-4D43-BB7B-70EF849EAE86}"/>
              </a:ext>
            </a:extLst>
          </p:cNvPr>
          <p:cNvSpPr txBox="1"/>
          <p:nvPr/>
        </p:nvSpPr>
        <p:spPr>
          <a:xfrm rot="-960000">
            <a:off x="4521841" y="232747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sp>
        <p:nvSpPr>
          <p:cNvPr id="14" name="TextBox 13">
            <a:extLst>
              <a:ext uri="{FF2B5EF4-FFF2-40B4-BE49-F238E27FC236}">
                <a16:creationId xmlns:a16="http://schemas.microsoft.com/office/drawing/2014/main" id="{49AAB3ED-A650-48EC-AA48-7AA6AFBC83B9}"/>
              </a:ext>
            </a:extLst>
          </p:cNvPr>
          <p:cNvSpPr txBox="1"/>
          <p:nvPr/>
        </p:nvSpPr>
        <p:spPr>
          <a:xfrm rot="840000">
            <a:off x="4714753" y="339813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hosts</a:t>
            </a:r>
          </a:p>
        </p:txBody>
      </p:sp>
      <p:sp>
        <p:nvSpPr>
          <p:cNvPr id="8" name="TextBox 7">
            <a:extLst>
              <a:ext uri="{FF2B5EF4-FFF2-40B4-BE49-F238E27FC236}">
                <a16:creationId xmlns:a16="http://schemas.microsoft.com/office/drawing/2014/main" id="{4D0D59B8-2E27-4597-9228-0E62ED826D9D}"/>
              </a:ext>
            </a:extLst>
          </p:cNvPr>
          <p:cNvSpPr txBox="1"/>
          <p:nvPr/>
        </p:nvSpPr>
        <p:spPr>
          <a:xfrm>
            <a:off x="6306272" y="285798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Institute of</a:t>
            </a:r>
            <a:endParaRPr lang="en-US"/>
          </a:p>
        </p:txBody>
      </p:sp>
      <p:sp>
        <p:nvSpPr>
          <p:cNvPr id="16" name="TextBox 15">
            <a:extLst>
              <a:ext uri="{FF2B5EF4-FFF2-40B4-BE49-F238E27FC236}">
                <a16:creationId xmlns:a16="http://schemas.microsoft.com/office/drawing/2014/main" id="{18EB48BB-BF58-4F70-9545-BE4527FDDF13}"/>
              </a:ext>
            </a:extLst>
          </p:cNvPr>
          <p:cNvSpPr txBox="1"/>
          <p:nvPr/>
        </p:nvSpPr>
        <p:spPr>
          <a:xfrm rot="20760000">
            <a:off x="7946020" y="338848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works in</a:t>
            </a:r>
            <a:endParaRPr lang="en-US"/>
          </a:p>
        </p:txBody>
      </p:sp>
      <p:sp>
        <p:nvSpPr>
          <p:cNvPr id="12" name="Rectangle 11">
            <a:extLst>
              <a:ext uri="{FF2B5EF4-FFF2-40B4-BE49-F238E27FC236}">
                <a16:creationId xmlns:a16="http://schemas.microsoft.com/office/drawing/2014/main" id="{D07706EA-E9DB-47EA-AF83-05DB8B9B396C}"/>
              </a:ext>
            </a:extLst>
          </p:cNvPr>
          <p:cNvSpPr/>
          <p:nvPr/>
        </p:nvSpPr>
        <p:spPr>
          <a:xfrm>
            <a:off x="-1521" y="-1638"/>
            <a:ext cx="12211450"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a:cs typeface="Calibri"/>
              </a:rPr>
              <a:t>Knowledge Stream</a:t>
            </a:r>
            <a:endParaRPr lang="en-US"/>
          </a:p>
        </p:txBody>
      </p:sp>
      <p:sp>
        <p:nvSpPr>
          <p:cNvPr id="5" name="TextBox 4">
            <a:extLst>
              <a:ext uri="{FF2B5EF4-FFF2-40B4-BE49-F238E27FC236}">
                <a16:creationId xmlns:a16="http://schemas.microsoft.com/office/drawing/2014/main" id="{90696D65-4601-460B-86D7-D480D498AB9F}"/>
              </a:ext>
            </a:extLst>
          </p:cNvPr>
          <p:cNvSpPr txBox="1"/>
          <p:nvPr/>
        </p:nvSpPr>
        <p:spPr>
          <a:xfrm>
            <a:off x="142299" y="6248910"/>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P. </a:t>
            </a:r>
            <a:r>
              <a:rPr lang="en-US" sz="1200" dirty="0" err="1"/>
              <a:t>Shiralkar</a:t>
            </a:r>
            <a:r>
              <a:rPr lang="en-US" sz="1200" dirty="0"/>
              <a:t>, A. </a:t>
            </a:r>
            <a:r>
              <a:rPr lang="en-US" sz="1200" dirty="0" err="1"/>
              <a:t>Flammini</a:t>
            </a:r>
            <a:r>
              <a:rPr lang="en-US" sz="1200" dirty="0"/>
              <a:t>, F. </a:t>
            </a:r>
            <a:r>
              <a:rPr lang="en-US" sz="1200" dirty="0" err="1"/>
              <a:t>Menczer</a:t>
            </a:r>
            <a:r>
              <a:rPr lang="en-US" sz="1200" dirty="0"/>
              <a:t>, and G. L. </a:t>
            </a:r>
            <a:r>
              <a:rPr lang="en-US" sz="1200" dirty="0" err="1"/>
              <a:t>Ciampaglia</a:t>
            </a:r>
            <a:r>
              <a:rPr lang="en-US" sz="1200" dirty="0"/>
              <a:t>, </a:t>
            </a:r>
            <a:r>
              <a:rPr lang="en-US" sz="1200" i="1" dirty="0"/>
              <a:t>Finding streams in knowledge graphs to support fact checking</a:t>
            </a:r>
            <a:r>
              <a:rPr lang="en-US" sz="1200" dirty="0"/>
              <a:t>, </a:t>
            </a:r>
            <a:r>
              <a:rPr lang="en-US" sz="1200" dirty="0" err="1"/>
              <a:t>CoRR</a:t>
            </a:r>
            <a:r>
              <a:rPr lang="en-US" sz="1200" dirty="0"/>
              <a:t>, abs/1708.07239 (2017).</a:t>
            </a:r>
            <a:endParaRPr lang="en-US" dirty="0"/>
          </a:p>
        </p:txBody>
      </p:sp>
      <p:sp>
        <p:nvSpPr>
          <p:cNvPr id="18" name="TextBox 17">
            <a:extLst>
              <a:ext uri="{FF2B5EF4-FFF2-40B4-BE49-F238E27FC236}">
                <a16:creationId xmlns:a16="http://schemas.microsoft.com/office/drawing/2014/main" id="{F1B54362-1106-4670-9E55-519653E48524}"/>
              </a:ext>
            </a:extLst>
          </p:cNvPr>
          <p:cNvSpPr txBox="1"/>
          <p:nvPr/>
        </p:nvSpPr>
        <p:spPr>
          <a:xfrm>
            <a:off x="145704" y="1475591"/>
            <a:ext cx="3307976"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002060"/>
                </a:solidFill>
                <a:cs typeface="Calibri"/>
              </a:rPr>
              <a:t>A "stream" (set of paths) provides more context than a single path</a:t>
            </a:r>
          </a:p>
          <a:p>
            <a:endParaRPr lang="en-US" sz="2400">
              <a:solidFill>
                <a:srgbClr val="002060"/>
              </a:solidFill>
              <a:cs typeface="Calibri"/>
            </a:endParaRPr>
          </a:p>
          <a:p>
            <a:pPr marL="285750" indent="-285750">
              <a:buFont typeface="Arial"/>
              <a:buChar char="•"/>
            </a:pPr>
            <a:r>
              <a:rPr lang="en-US" sz="2400">
                <a:solidFill>
                  <a:srgbClr val="002060"/>
                </a:solidFill>
                <a:cs typeface="Calibri"/>
              </a:rPr>
              <a:t>Relational similarity improves path specificity equation in Knowledge Linker</a:t>
            </a:r>
          </a:p>
        </p:txBody>
      </p:sp>
      <p:pic>
        <p:nvPicPr>
          <p:cNvPr id="19" name="Picture 19" descr="A picture containing object&#10;&#10;Description generated with very high confidence">
            <a:extLst>
              <a:ext uri="{FF2B5EF4-FFF2-40B4-BE49-F238E27FC236}">
                <a16:creationId xmlns:a16="http://schemas.microsoft.com/office/drawing/2014/main" id="{D1F41B22-F0BA-4CC2-84E6-886BBAB0458F}"/>
              </a:ext>
            </a:extLst>
          </p:cNvPr>
          <p:cNvPicPr>
            <a:picLocks noChangeAspect="1"/>
          </p:cNvPicPr>
          <p:nvPr/>
        </p:nvPicPr>
        <p:blipFill>
          <a:blip r:embed="rId3"/>
          <a:stretch>
            <a:fillRect/>
          </a:stretch>
        </p:blipFill>
        <p:spPr>
          <a:xfrm>
            <a:off x="142237" y="4886408"/>
            <a:ext cx="5012454" cy="959581"/>
          </a:xfrm>
          <a:prstGeom prst="rect">
            <a:avLst/>
          </a:prstGeom>
        </p:spPr>
      </p:pic>
      <p:pic>
        <p:nvPicPr>
          <p:cNvPr id="2" name="Picture 6" descr="A close up of a logo&#10;&#10;Description generated with high confidence">
            <a:extLst>
              <a:ext uri="{FF2B5EF4-FFF2-40B4-BE49-F238E27FC236}">
                <a16:creationId xmlns:a16="http://schemas.microsoft.com/office/drawing/2014/main" id="{A06B3E4B-4133-415A-8C9A-4D9A593356CF}"/>
              </a:ext>
            </a:extLst>
          </p:cNvPr>
          <p:cNvPicPr>
            <a:picLocks noChangeAspect="1"/>
          </p:cNvPicPr>
          <p:nvPr/>
        </p:nvPicPr>
        <p:blipFill>
          <a:blip r:embed="rId4"/>
          <a:stretch>
            <a:fillRect/>
          </a:stretch>
        </p:blipFill>
        <p:spPr>
          <a:xfrm>
            <a:off x="3041099" y="2966082"/>
            <a:ext cx="1840321" cy="800343"/>
          </a:xfrm>
          <a:prstGeom prst="rect">
            <a:avLst/>
          </a:prstGeom>
        </p:spPr>
      </p:pic>
      <p:sp>
        <p:nvSpPr>
          <p:cNvPr id="4" name="Oval 3">
            <a:extLst>
              <a:ext uri="{FF2B5EF4-FFF2-40B4-BE49-F238E27FC236}">
                <a16:creationId xmlns:a16="http://schemas.microsoft.com/office/drawing/2014/main" id="{1D4F9F6E-7A2F-4E99-87E8-DE4A63CAFA8B}"/>
              </a:ext>
            </a:extLst>
          </p:cNvPr>
          <p:cNvSpPr/>
          <p:nvPr/>
        </p:nvSpPr>
        <p:spPr>
          <a:xfrm>
            <a:off x="10440173" y="274171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endParaRPr lang="en-US"/>
          </a:p>
        </p:txBody>
      </p:sp>
      <p:cxnSp>
        <p:nvCxnSpPr>
          <p:cNvPr id="6" name="Straight Arrow Connector 5">
            <a:extLst>
              <a:ext uri="{FF2B5EF4-FFF2-40B4-BE49-F238E27FC236}">
                <a16:creationId xmlns:a16="http://schemas.microsoft.com/office/drawing/2014/main" id="{AD541443-D39C-43D5-AD6C-A132FAE41B5A}"/>
              </a:ext>
            </a:extLst>
          </p:cNvPr>
          <p:cNvCxnSpPr/>
          <p:nvPr/>
        </p:nvCxnSpPr>
        <p:spPr>
          <a:xfrm flipV="1">
            <a:off x="5048302" y="3230494"/>
            <a:ext cx="5359518" cy="395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DA240A4-6CB4-458A-BA2F-AF52A31C4AEA}"/>
              </a:ext>
            </a:extLst>
          </p:cNvPr>
          <p:cNvSpPr/>
          <p:nvPr/>
        </p:nvSpPr>
        <p:spPr>
          <a:xfrm>
            <a:off x="6900250" y="3513365"/>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RIPS</a:t>
            </a:r>
          </a:p>
        </p:txBody>
      </p:sp>
      <p:cxnSp>
        <p:nvCxnSpPr>
          <p:cNvPr id="17" name="Straight Arrow Connector 16">
            <a:extLst>
              <a:ext uri="{FF2B5EF4-FFF2-40B4-BE49-F238E27FC236}">
                <a16:creationId xmlns:a16="http://schemas.microsoft.com/office/drawing/2014/main" id="{5416E6CD-4D9F-4B62-98CB-FCE15B3E2246}"/>
              </a:ext>
            </a:extLst>
          </p:cNvPr>
          <p:cNvCxnSpPr>
            <a:cxnSpLocks/>
          </p:cNvCxnSpPr>
          <p:nvPr/>
        </p:nvCxnSpPr>
        <p:spPr>
          <a:xfrm>
            <a:off x="5057948" y="3475585"/>
            <a:ext cx="1829240" cy="449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D7B063AB-E546-476F-99C6-ED7E1110894C}"/>
              </a:ext>
            </a:extLst>
          </p:cNvPr>
          <p:cNvCxnSpPr>
            <a:cxnSpLocks/>
          </p:cNvCxnSpPr>
          <p:nvPr/>
        </p:nvCxnSpPr>
        <p:spPr>
          <a:xfrm flipV="1">
            <a:off x="8646099" y="3423405"/>
            <a:ext cx="1752077" cy="47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70F283-23AF-4FE8-A2E1-35D866C2C3A1}"/>
              </a:ext>
            </a:extLst>
          </p:cNvPr>
          <p:cNvCxnSpPr>
            <a:cxnSpLocks/>
          </p:cNvCxnSpPr>
          <p:nvPr/>
        </p:nvCxnSpPr>
        <p:spPr>
          <a:xfrm flipV="1">
            <a:off x="5057948" y="2420265"/>
            <a:ext cx="1829240" cy="505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04554FC-2D42-41A8-AEBC-F48E2534C008}"/>
              </a:ext>
            </a:extLst>
          </p:cNvPr>
          <p:cNvSpPr/>
          <p:nvPr/>
        </p:nvSpPr>
        <p:spPr>
          <a:xfrm>
            <a:off x="6900249" y="1854327"/>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Ph</a:t>
            </a:r>
            <a:r>
              <a:rPr lang="en-US" sz="2800">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E9D9C7ED-53C9-473F-96A0-FAE893D99028}"/>
              </a:ext>
            </a:extLst>
          </p:cNvPr>
          <p:cNvCxnSpPr>
            <a:cxnSpLocks/>
          </p:cNvCxnSpPr>
          <p:nvPr/>
        </p:nvCxnSpPr>
        <p:spPr>
          <a:xfrm>
            <a:off x="8655744" y="2375988"/>
            <a:ext cx="1732786" cy="651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7A39C5-879B-41BE-99BF-1D00391C18F4}"/>
              </a:ext>
            </a:extLst>
          </p:cNvPr>
          <p:cNvCxnSpPr>
            <a:cxnSpLocks/>
          </p:cNvCxnSpPr>
          <p:nvPr/>
        </p:nvCxnSpPr>
        <p:spPr>
          <a:xfrm>
            <a:off x="4913264" y="3697433"/>
            <a:ext cx="1964278" cy="1221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0035B5C6-151B-4CEC-A7E3-A94EA63E3D5F}"/>
              </a:ext>
            </a:extLst>
          </p:cNvPr>
          <p:cNvSpPr/>
          <p:nvPr/>
        </p:nvSpPr>
        <p:spPr>
          <a:xfrm>
            <a:off x="6900249" y="461295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000000"/>
                </a:solidFill>
                <a:cs typeface="Calibri"/>
              </a:rPr>
              <a:t>Papers</a:t>
            </a:r>
          </a:p>
        </p:txBody>
      </p:sp>
      <p:cxnSp>
        <p:nvCxnSpPr>
          <p:cNvPr id="28" name="Straight Arrow Connector 27">
            <a:extLst>
              <a:ext uri="{FF2B5EF4-FFF2-40B4-BE49-F238E27FC236}">
                <a16:creationId xmlns:a16="http://schemas.microsoft.com/office/drawing/2014/main" id="{5D766E7F-E5E3-4E2D-9207-7632B64368E1}"/>
              </a:ext>
            </a:extLst>
          </p:cNvPr>
          <p:cNvCxnSpPr>
            <a:cxnSpLocks/>
          </p:cNvCxnSpPr>
          <p:nvPr/>
        </p:nvCxnSpPr>
        <p:spPr>
          <a:xfrm flipV="1">
            <a:off x="8588226" y="3558441"/>
            <a:ext cx="1916050" cy="1363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FD619D3D-E914-49EE-9D63-30E1DBF96812}"/>
              </a:ext>
            </a:extLst>
          </p:cNvPr>
          <p:cNvSpPr txBox="1"/>
          <p:nvPr/>
        </p:nvSpPr>
        <p:spPr>
          <a:xfrm rot="19440000">
            <a:off x="8177513" y="42855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topic</a:t>
            </a:r>
            <a:endParaRPr lang="en-US"/>
          </a:p>
        </p:txBody>
      </p:sp>
      <p:sp>
        <p:nvSpPr>
          <p:cNvPr id="30" name="TextBox 29">
            <a:extLst>
              <a:ext uri="{FF2B5EF4-FFF2-40B4-BE49-F238E27FC236}">
                <a16:creationId xmlns:a16="http://schemas.microsoft.com/office/drawing/2014/main" id="{E4ABFFD3-C525-4937-8CC9-4F8C0AF6E773}"/>
              </a:ext>
            </a:extLst>
          </p:cNvPr>
          <p:cNvSpPr txBox="1"/>
          <p:nvPr/>
        </p:nvSpPr>
        <p:spPr>
          <a:xfrm rot="2040000">
            <a:off x="4348222" y="432410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publishes</a:t>
            </a:r>
            <a:endParaRPr lang="en-US"/>
          </a:p>
        </p:txBody>
      </p:sp>
    </p:spTree>
    <p:extLst>
      <p:ext uri="{BB962C8B-B14F-4D97-AF65-F5344CB8AC3E}">
        <p14:creationId xmlns:p14="http://schemas.microsoft.com/office/powerpoint/2010/main" val="2904254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Shi and T. Weninger, </a:t>
            </a:r>
            <a:r>
              <a:rPr lang="en-US" sz="1200" i="1"/>
              <a:t>Fact checking in large knowledge graphs - A discriminative predicate path mining approach</a:t>
            </a:r>
            <a:r>
              <a:rPr lang="en-US" sz="1200"/>
              <a:t>, </a:t>
            </a:r>
            <a:r>
              <a:rPr lang="en-US" sz="1200" err="1"/>
              <a:t>CoRR</a:t>
            </a:r>
            <a:r>
              <a:rPr lang="en-US" sz="1200"/>
              <a:t>, abs/1510.05911 (2015).</a:t>
            </a:r>
            <a:endParaRPr lang="en-US"/>
          </a:p>
        </p:txBody>
      </p:sp>
      <p:sp>
        <p:nvSpPr>
          <p:cNvPr id="2" name="Oval 1">
            <a:extLst>
              <a:ext uri="{FF2B5EF4-FFF2-40B4-BE49-F238E27FC236}">
                <a16:creationId xmlns:a16="http://schemas.microsoft.com/office/drawing/2014/main" id="{95411D7C-AB9F-43F1-BFEF-5C7F85075CBB}"/>
              </a:ext>
            </a:extLst>
          </p:cNvPr>
          <p:cNvSpPr/>
          <p:nvPr/>
        </p:nvSpPr>
        <p:spPr>
          <a:xfrm>
            <a:off x="2761518" y="254676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a:extLst>
              <a:ext uri="{FF2B5EF4-FFF2-40B4-BE49-F238E27FC236}">
                <a16:creationId xmlns:a16="http://schemas.microsoft.com/office/drawing/2014/main" id="{D006E2C5-71D2-4B3B-9D42-85475538E00E}"/>
              </a:ext>
            </a:extLst>
          </p:cNvPr>
          <p:cNvSpPr/>
          <p:nvPr/>
        </p:nvSpPr>
        <p:spPr>
          <a:xfrm>
            <a:off x="8159439" y="251192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V="1">
            <a:off x="4478431" y="2952682"/>
            <a:ext cx="3615097" cy="192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52549A-034A-4872-AD43-A40BFC696182}"/>
              </a:ext>
            </a:extLst>
          </p:cNvPr>
          <p:cNvSpPr txBox="1"/>
          <p:nvPr/>
        </p:nvSpPr>
        <p:spPr>
          <a:xfrm>
            <a:off x="4917310" y="254932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13" name="Arrow: Down 12">
            <a:extLst>
              <a:ext uri="{FF2B5EF4-FFF2-40B4-BE49-F238E27FC236}">
                <a16:creationId xmlns:a16="http://schemas.microsoft.com/office/drawing/2014/main" id="{F1AB09D7-4CE9-4964-BA82-09972B59E3E3}"/>
              </a:ext>
            </a:extLst>
          </p:cNvPr>
          <p:cNvSpPr/>
          <p:nvPr/>
        </p:nvSpPr>
        <p:spPr>
          <a:xfrm>
            <a:off x="6046594" y="309894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1CF4116-13D3-460C-86A2-6651AB806DE8}"/>
              </a:ext>
            </a:extLst>
          </p:cNvPr>
          <p:cNvSpPr/>
          <p:nvPr/>
        </p:nvSpPr>
        <p:spPr>
          <a:xfrm>
            <a:off x="2780809" y="412863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cs typeface="Calibri"/>
              </a:rPr>
              <a:t>College</a:t>
            </a:r>
          </a:p>
        </p:txBody>
      </p:sp>
      <p:sp>
        <p:nvSpPr>
          <p:cNvPr id="15" name="Oval 14">
            <a:extLst>
              <a:ext uri="{FF2B5EF4-FFF2-40B4-BE49-F238E27FC236}">
                <a16:creationId xmlns:a16="http://schemas.microsoft.com/office/drawing/2014/main" id="{282CEEE5-A4F3-40B4-AEBB-F481D12270BF}"/>
              </a:ext>
            </a:extLst>
          </p:cNvPr>
          <p:cNvSpPr/>
          <p:nvPr/>
        </p:nvSpPr>
        <p:spPr>
          <a:xfrm>
            <a:off x="8178730" y="409379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Subject</a:t>
            </a:r>
            <a:endParaRPr lang="en-US" sz="1400"/>
          </a:p>
        </p:txBody>
      </p:sp>
      <p:cxnSp>
        <p:nvCxnSpPr>
          <p:cNvPr id="16" name="Straight Arrow Connector 15">
            <a:extLst>
              <a:ext uri="{FF2B5EF4-FFF2-40B4-BE49-F238E27FC236}">
                <a16:creationId xmlns:a16="http://schemas.microsoft.com/office/drawing/2014/main" id="{544B212D-5207-42C6-99B1-EF6706221010}"/>
              </a:ext>
            </a:extLst>
          </p:cNvPr>
          <p:cNvCxnSpPr>
            <a:cxnSpLocks/>
          </p:cNvCxnSpPr>
          <p:nvPr/>
        </p:nvCxnSpPr>
        <p:spPr>
          <a:xfrm flipV="1">
            <a:off x="4497721" y="4534553"/>
            <a:ext cx="3615097" cy="192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F8ED50-2700-4838-9A74-17148C7C5AC9}"/>
              </a:ext>
            </a:extLst>
          </p:cNvPr>
          <p:cNvSpPr txBox="1"/>
          <p:nvPr/>
        </p:nvSpPr>
        <p:spPr>
          <a:xfrm>
            <a:off x="4936601" y="4131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Tree>
    <p:extLst>
      <p:ext uri="{BB962C8B-B14F-4D97-AF65-F5344CB8AC3E}">
        <p14:creationId xmlns:p14="http://schemas.microsoft.com/office/powerpoint/2010/main" val="4097568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Shi and T. Weninger, </a:t>
            </a:r>
            <a:r>
              <a:rPr lang="en-US" sz="1200" i="1"/>
              <a:t>Fact checking in large knowledge graphs - A discriminative predicate path mining approach</a:t>
            </a:r>
            <a:r>
              <a:rPr lang="en-US" sz="1200"/>
              <a:t>, </a:t>
            </a:r>
            <a:r>
              <a:rPr lang="en-US" sz="1200" err="1"/>
              <a:t>CoRR</a:t>
            </a:r>
            <a:r>
              <a:rPr lang="en-US" sz="1200"/>
              <a:t>, abs/1510.05911 (2015).</a:t>
            </a:r>
            <a:endParaRPr lang="en-US"/>
          </a:p>
        </p:txBody>
      </p:sp>
      <p:sp>
        <p:nvSpPr>
          <p:cNvPr id="2" name="Oval 1">
            <a:extLst>
              <a:ext uri="{FF2B5EF4-FFF2-40B4-BE49-F238E27FC236}">
                <a16:creationId xmlns:a16="http://schemas.microsoft.com/office/drawing/2014/main" id="{95411D7C-AB9F-43F1-BFEF-5C7F85075CBB}"/>
              </a:ext>
            </a:extLst>
          </p:cNvPr>
          <p:cNvSpPr/>
          <p:nvPr/>
        </p:nvSpPr>
        <p:spPr>
          <a:xfrm>
            <a:off x="5423695" y="2990460"/>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CMU</a:t>
            </a:r>
          </a:p>
        </p:txBody>
      </p:sp>
      <p:sp>
        <p:nvSpPr>
          <p:cNvPr id="5" name="Oval 4">
            <a:extLst>
              <a:ext uri="{FF2B5EF4-FFF2-40B4-BE49-F238E27FC236}">
                <a16:creationId xmlns:a16="http://schemas.microsoft.com/office/drawing/2014/main" id="{D006E2C5-71D2-4B3B-9D42-85475538E00E}"/>
              </a:ext>
            </a:extLst>
          </p:cNvPr>
          <p:cNvSpPr/>
          <p:nvPr/>
        </p:nvSpPr>
        <p:spPr>
          <a:xfrm>
            <a:off x="37869" y="302313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a:t>
            </a:r>
            <a:r>
              <a:rPr lang="en-US" sz="3200">
                <a:solidFill>
                  <a:srgbClr val="000000"/>
                </a:solidFill>
                <a:cs typeface="Calibri"/>
              </a:rPr>
              <a:t>.S.</a:t>
            </a:r>
            <a:endParaRPr lang="en-US" sz="3200">
              <a:solidFill>
                <a:sysClr val="windowText" lastClr="000000"/>
              </a:solidFill>
            </a:endParaRP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H="1">
            <a:off x="1785326" y="3473542"/>
            <a:ext cx="3541915" cy="96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C52549A-034A-4872-AD43-A40BFC696182}"/>
              </a:ext>
            </a:extLst>
          </p:cNvPr>
          <p:cNvSpPr txBox="1"/>
          <p:nvPr/>
        </p:nvSpPr>
        <p:spPr>
          <a:xfrm>
            <a:off x="1936829" y="311841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4" name="TextBox 3">
            <a:extLst>
              <a:ext uri="{FF2B5EF4-FFF2-40B4-BE49-F238E27FC236}">
                <a16:creationId xmlns:a16="http://schemas.microsoft.com/office/drawing/2014/main" id="{A0560B10-FF81-4193-B666-E5E1DA40689F}"/>
              </a:ext>
            </a:extLst>
          </p:cNvPr>
          <p:cNvSpPr txBox="1"/>
          <p:nvPr/>
        </p:nvSpPr>
        <p:spPr>
          <a:xfrm rot="19860000">
            <a:off x="721487" y="2607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6" name="TextBox 5">
            <a:extLst>
              <a:ext uri="{FF2B5EF4-FFF2-40B4-BE49-F238E27FC236}">
                <a16:creationId xmlns:a16="http://schemas.microsoft.com/office/drawing/2014/main" id="{86CD0614-2E96-4760-B39D-AD76F242BDA7}"/>
              </a:ext>
            </a:extLst>
          </p:cNvPr>
          <p:cNvSpPr txBox="1"/>
          <p:nvPr/>
        </p:nvSpPr>
        <p:spPr>
          <a:xfrm rot="1620000">
            <a:off x="3566929" y="26071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cxnSp>
        <p:nvCxnSpPr>
          <p:cNvPr id="8" name="Straight Arrow Connector 7">
            <a:extLst>
              <a:ext uri="{FF2B5EF4-FFF2-40B4-BE49-F238E27FC236}">
                <a16:creationId xmlns:a16="http://schemas.microsoft.com/office/drawing/2014/main" id="{5DF14C7A-90E7-4819-AE6A-E7A0C8042C20}"/>
              </a:ext>
            </a:extLst>
          </p:cNvPr>
          <p:cNvCxnSpPr>
            <a:cxnSpLocks/>
          </p:cNvCxnSpPr>
          <p:nvPr/>
        </p:nvCxnSpPr>
        <p:spPr>
          <a:xfrm flipH="1" flipV="1">
            <a:off x="4321467" y="2661404"/>
            <a:ext cx="1035493" cy="534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83A39E1-BB86-4F2C-BA89-014205837DF7}"/>
              </a:ext>
            </a:extLst>
          </p:cNvPr>
          <p:cNvSpPr/>
          <p:nvPr/>
        </p:nvSpPr>
        <p:spPr>
          <a:xfrm>
            <a:off x="2636907" y="2105112"/>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Ph</a:t>
            </a:r>
            <a:r>
              <a:rPr lang="en-US" sz="2800">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F3652299-3AEE-45B3-B732-2C541B860BB7}"/>
              </a:ext>
            </a:extLst>
          </p:cNvPr>
          <p:cNvCxnSpPr>
            <a:cxnSpLocks/>
          </p:cNvCxnSpPr>
          <p:nvPr/>
        </p:nvCxnSpPr>
        <p:spPr>
          <a:xfrm flipH="1">
            <a:off x="1717163" y="2694291"/>
            <a:ext cx="890807" cy="497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3E0ADE4-BB5F-4E7A-9BE9-0BCBBB9192D5}"/>
              </a:ext>
            </a:extLst>
          </p:cNvPr>
          <p:cNvSpPr/>
          <p:nvPr/>
        </p:nvSpPr>
        <p:spPr>
          <a:xfrm>
            <a:off x="10397211" y="298455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Finger</a:t>
            </a:r>
            <a:endParaRPr lang="en-US">
              <a:solidFill>
                <a:srgbClr val="FFFFFF"/>
              </a:solidFill>
              <a:cs typeface="Calibri"/>
            </a:endParaRPr>
          </a:p>
          <a:p>
            <a:pPr algn="ctr"/>
            <a:r>
              <a:rPr lang="en-US" sz="2000">
                <a:solidFill>
                  <a:srgbClr val="000000"/>
                </a:solidFill>
                <a:cs typeface="Calibri"/>
              </a:rPr>
              <a:t>Painting</a:t>
            </a:r>
          </a:p>
        </p:txBody>
      </p:sp>
      <p:cxnSp>
        <p:nvCxnSpPr>
          <p:cNvPr id="26" name="Straight Arrow Connector 25">
            <a:extLst>
              <a:ext uri="{FF2B5EF4-FFF2-40B4-BE49-F238E27FC236}">
                <a16:creationId xmlns:a16="http://schemas.microsoft.com/office/drawing/2014/main" id="{AE7C7AEB-8D34-40B9-A5E8-8FADB44F0B6D}"/>
              </a:ext>
            </a:extLst>
          </p:cNvPr>
          <p:cNvCxnSpPr/>
          <p:nvPr/>
        </p:nvCxnSpPr>
        <p:spPr>
          <a:xfrm flipV="1">
            <a:off x="7205913" y="3411544"/>
            <a:ext cx="3154483" cy="498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161E11FB-53C3-4DA4-A917-22CDF9A0E2C8}"/>
              </a:ext>
            </a:extLst>
          </p:cNvPr>
          <p:cNvCxnSpPr>
            <a:cxnSpLocks/>
          </p:cNvCxnSpPr>
          <p:nvPr/>
        </p:nvCxnSpPr>
        <p:spPr>
          <a:xfrm>
            <a:off x="7102804" y="3658847"/>
            <a:ext cx="893625" cy="709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F71091-B43C-4EB0-B704-BA76705DB70C}"/>
              </a:ext>
            </a:extLst>
          </p:cNvPr>
          <p:cNvSpPr txBox="1"/>
          <p:nvPr/>
        </p:nvSpPr>
        <p:spPr>
          <a:xfrm rot="2280000">
            <a:off x="6325562"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a:t>
            </a:r>
            <a:endParaRPr lang="en-US"/>
          </a:p>
        </p:txBody>
      </p:sp>
      <p:sp>
        <p:nvSpPr>
          <p:cNvPr id="28" name="Oval 27">
            <a:extLst>
              <a:ext uri="{FF2B5EF4-FFF2-40B4-BE49-F238E27FC236}">
                <a16:creationId xmlns:a16="http://schemas.microsoft.com/office/drawing/2014/main" id="{8875D6C7-7F78-465D-A662-F73AD4B0ADA5}"/>
              </a:ext>
            </a:extLst>
          </p:cNvPr>
          <p:cNvSpPr/>
          <p:nvPr/>
        </p:nvSpPr>
        <p:spPr>
          <a:xfrm>
            <a:off x="7951615" y="4169263"/>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Students</a:t>
            </a:r>
            <a:endParaRPr lang="en-US" sz="2400">
              <a:cs typeface="Calibri"/>
            </a:endParaRPr>
          </a:p>
        </p:txBody>
      </p:sp>
      <p:cxnSp>
        <p:nvCxnSpPr>
          <p:cNvPr id="29" name="Straight Arrow Connector 28">
            <a:extLst>
              <a:ext uri="{FF2B5EF4-FFF2-40B4-BE49-F238E27FC236}">
                <a16:creationId xmlns:a16="http://schemas.microsoft.com/office/drawing/2014/main" id="{D21B6D45-9EB9-4C47-B274-E11E587A3325}"/>
              </a:ext>
            </a:extLst>
          </p:cNvPr>
          <p:cNvCxnSpPr>
            <a:cxnSpLocks/>
          </p:cNvCxnSpPr>
          <p:nvPr/>
        </p:nvCxnSpPr>
        <p:spPr>
          <a:xfrm flipV="1">
            <a:off x="9523845" y="3597026"/>
            <a:ext cx="835748" cy="737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09745FD-4511-43A4-B824-CC44E7525DAF}"/>
              </a:ext>
            </a:extLst>
          </p:cNvPr>
          <p:cNvSpPr txBox="1"/>
          <p:nvPr/>
        </p:nvSpPr>
        <p:spPr>
          <a:xfrm rot="19140000">
            <a:off x="8360776"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hobby</a:t>
            </a:r>
            <a:endParaRPr lang="en-US"/>
          </a:p>
        </p:txBody>
      </p:sp>
      <p:sp>
        <p:nvSpPr>
          <p:cNvPr id="32" name="TextBox 31">
            <a:extLst>
              <a:ext uri="{FF2B5EF4-FFF2-40B4-BE49-F238E27FC236}">
                <a16:creationId xmlns:a16="http://schemas.microsoft.com/office/drawing/2014/main" id="{6EDC46F2-59C0-4A84-B24D-2DD017F44927}"/>
              </a:ext>
            </a:extLst>
          </p:cNvPr>
          <p:cNvSpPr txBox="1"/>
          <p:nvPr/>
        </p:nvSpPr>
        <p:spPr>
          <a:xfrm>
            <a:off x="7406104" y="309816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Tree>
    <p:extLst>
      <p:ext uri="{BB962C8B-B14F-4D97-AF65-F5344CB8AC3E}">
        <p14:creationId xmlns:p14="http://schemas.microsoft.com/office/powerpoint/2010/main" val="4991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52549A-034A-4872-AD43-A40BFC696182}"/>
              </a:ext>
            </a:extLst>
          </p:cNvPr>
          <p:cNvSpPr txBox="1"/>
          <p:nvPr/>
        </p:nvSpPr>
        <p:spPr>
          <a:xfrm>
            <a:off x="1936829" y="311841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25" name="TextBox 24">
            <a:extLst>
              <a:ext uri="{FF2B5EF4-FFF2-40B4-BE49-F238E27FC236}">
                <a16:creationId xmlns:a16="http://schemas.microsoft.com/office/drawing/2014/main" id="{9C021226-4315-457E-9B14-DFF151B69FC6}"/>
              </a:ext>
            </a:extLst>
          </p:cNvPr>
          <p:cNvSpPr txBox="1"/>
          <p:nvPr/>
        </p:nvSpPr>
        <p:spPr>
          <a:xfrm>
            <a:off x="7328702" y="306053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a:t>
            </a:r>
            <a:r>
              <a:rPr lang="en-US" sz="1200" dirty="0"/>
              <a:t>Shi and T. </a:t>
            </a:r>
            <a:r>
              <a:rPr lang="en-US" sz="1200" dirty="0" err="1"/>
              <a:t>Weninger</a:t>
            </a:r>
            <a:r>
              <a:rPr lang="en-US" sz="1200" dirty="0"/>
              <a:t>, </a:t>
            </a:r>
            <a:r>
              <a:rPr lang="en-US" sz="1200" i="1" dirty="0"/>
              <a:t>Fact checking in large knowledge graphs - A discriminative predicate path mining approach</a:t>
            </a:r>
            <a:r>
              <a:rPr lang="en-US" sz="1200" dirty="0"/>
              <a:t>, </a:t>
            </a:r>
            <a:r>
              <a:rPr lang="en-US" sz="1200" dirty="0" err="1"/>
              <a:t>CoRR</a:t>
            </a:r>
            <a:r>
              <a:rPr lang="en-US" sz="1200" dirty="0"/>
              <a:t>, abs/1510.05911 (2015).</a:t>
            </a:r>
            <a:endParaRPr lang="en-US" dirty="0"/>
          </a:p>
        </p:txBody>
      </p:sp>
      <p:sp>
        <p:nvSpPr>
          <p:cNvPr id="2" name="Oval 1">
            <a:extLst>
              <a:ext uri="{FF2B5EF4-FFF2-40B4-BE49-F238E27FC236}">
                <a16:creationId xmlns:a16="http://schemas.microsoft.com/office/drawing/2014/main" id="{95411D7C-AB9F-43F1-BFEF-5C7F85075CBB}"/>
              </a:ext>
            </a:extLst>
          </p:cNvPr>
          <p:cNvSpPr/>
          <p:nvPr/>
        </p:nvSpPr>
        <p:spPr>
          <a:xfrm>
            <a:off x="5423695" y="2990460"/>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a:extLst>
              <a:ext uri="{FF2B5EF4-FFF2-40B4-BE49-F238E27FC236}">
                <a16:creationId xmlns:a16="http://schemas.microsoft.com/office/drawing/2014/main" id="{D006E2C5-71D2-4B3B-9D42-85475538E00E}"/>
              </a:ext>
            </a:extLst>
          </p:cNvPr>
          <p:cNvSpPr/>
          <p:nvPr/>
        </p:nvSpPr>
        <p:spPr>
          <a:xfrm>
            <a:off x="37869" y="302313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H="1">
            <a:off x="1785326" y="3473542"/>
            <a:ext cx="3541915" cy="964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0560B10-FF81-4193-B666-E5E1DA40689F}"/>
              </a:ext>
            </a:extLst>
          </p:cNvPr>
          <p:cNvSpPr txBox="1"/>
          <p:nvPr/>
        </p:nvSpPr>
        <p:spPr>
          <a:xfrm rot="19860000">
            <a:off x="721487" y="2607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6" name="TextBox 5">
            <a:extLst>
              <a:ext uri="{FF2B5EF4-FFF2-40B4-BE49-F238E27FC236}">
                <a16:creationId xmlns:a16="http://schemas.microsoft.com/office/drawing/2014/main" id="{86CD0614-2E96-4760-B39D-AD76F242BDA7}"/>
              </a:ext>
            </a:extLst>
          </p:cNvPr>
          <p:cNvSpPr txBox="1"/>
          <p:nvPr/>
        </p:nvSpPr>
        <p:spPr>
          <a:xfrm rot="1620000">
            <a:off x="3566929" y="26071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cxnSp>
        <p:nvCxnSpPr>
          <p:cNvPr id="8" name="Straight Arrow Connector 7">
            <a:extLst>
              <a:ext uri="{FF2B5EF4-FFF2-40B4-BE49-F238E27FC236}">
                <a16:creationId xmlns:a16="http://schemas.microsoft.com/office/drawing/2014/main" id="{5DF14C7A-90E7-4819-AE6A-E7A0C8042C20}"/>
              </a:ext>
            </a:extLst>
          </p:cNvPr>
          <p:cNvCxnSpPr>
            <a:cxnSpLocks/>
          </p:cNvCxnSpPr>
          <p:nvPr/>
        </p:nvCxnSpPr>
        <p:spPr>
          <a:xfrm flipH="1" flipV="1">
            <a:off x="4321467" y="2661404"/>
            <a:ext cx="1035493" cy="534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83A39E1-BB86-4F2C-BA89-014205837DF7}"/>
              </a:ext>
            </a:extLst>
          </p:cNvPr>
          <p:cNvSpPr/>
          <p:nvPr/>
        </p:nvSpPr>
        <p:spPr>
          <a:xfrm>
            <a:off x="2636907" y="2105112"/>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Ph</a:t>
            </a:r>
            <a:r>
              <a:rPr lang="en-US" sz="2800">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F3652299-3AEE-45B3-B732-2C541B860BB7}"/>
              </a:ext>
            </a:extLst>
          </p:cNvPr>
          <p:cNvCxnSpPr>
            <a:cxnSpLocks/>
          </p:cNvCxnSpPr>
          <p:nvPr/>
        </p:nvCxnSpPr>
        <p:spPr>
          <a:xfrm flipH="1">
            <a:off x="1717163" y="2694291"/>
            <a:ext cx="890807" cy="497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3E0ADE4-BB5F-4E7A-9BE9-0BCBBB9192D5}"/>
              </a:ext>
            </a:extLst>
          </p:cNvPr>
          <p:cNvSpPr/>
          <p:nvPr/>
        </p:nvSpPr>
        <p:spPr>
          <a:xfrm>
            <a:off x="10397211" y="298455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Finger</a:t>
            </a:r>
            <a:endParaRPr lang="en-US">
              <a:solidFill>
                <a:srgbClr val="FFFFFF"/>
              </a:solidFill>
              <a:cs typeface="Calibri"/>
            </a:endParaRPr>
          </a:p>
          <a:p>
            <a:pPr algn="ctr"/>
            <a:r>
              <a:rPr lang="en-US" sz="2000">
                <a:solidFill>
                  <a:srgbClr val="000000"/>
                </a:solidFill>
                <a:cs typeface="Calibri"/>
              </a:rPr>
              <a:t>Painting</a:t>
            </a:r>
          </a:p>
        </p:txBody>
      </p:sp>
      <p:cxnSp>
        <p:nvCxnSpPr>
          <p:cNvPr id="26" name="Straight Arrow Connector 25">
            <a:extLst>
              <a:ext uri="{FF2B5EF4-FFF2-40B4-BE49-F238E27FC236}">
                <a16:creationId xmlns:a16="http://schemas.microsoft.com/office/drawing/2014/main" id="{AE7C7AEB-8D34-40B9-A5E8-8FADB44F0B6D}"/>
              </a:ext>
            </a:extLst>
          </p:cNvPr>
          <p:cNvCxnSpPr/>
          <p:nvPr/>
        </p:nvCxnSpPr>
        <p:spPr>
          <a:xfrm flipV="1">
            <a:off x="7205913" y="3411544"/>
            <a:ext cx="3154483" cy="4985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61E11FB-53C3-4DA4-A917-22CDF9A0E2C8}"/>
              </a:ext>
            </a:extLst>
          </p:cNvPr>
          <p:cNvCxnSpPr>
            <a:cxnSpLocks/>
          </p:cNvCxnSpPr>
          <p:nvPr/>
        </p:nvCxnSpPr>
        <p:spPr>
          <a:xfrm>
            <a:off x="7102804" y="3658847"/>
            <a:ext cx="893625" cy="709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75D6C7-7F78-465D-A662-F73AD4B0ADA5}"/>
              </a:ext>
            </a:extLst>
          </p:cNvPr>
          <p:cNvSpPr/>
          <p:nvPr/>
        </p:nvSpPr>
        <p:spPr>
          <a:xfrm>
            <a:off x="7951615" y="4169263"/>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Students</a:t>
            </a:r>
            <a:endParaRPr lang="en-US" sz="2400">
              <a:cs typeface="Calibri"/>
            </a:endParaRPr>
          </a:p>
        </p:txBody>
      </p:sp>
      <p:cxnSp>
        <p:nvCxnSpPr>
          <p:cNvPr id="29" name="Straight Arrow Connector 28">
            <a:extLst>
              <a:ext uri="{FF2B5EF4-FFF2-40B4-BE49-F238E27FC236}">
                <a16:creationId xmlns:a16="http://schemas.microsoft.com/office/drawing/2014/main" id="{D21B6D45-9EB9-4C47-B274-E11E587A3325}"/>
              </a:ext>
            </a:extLst>
          </p:cNvPr>
          <p:cNvCxnSpPr>
            <a:cxnSpLocks/>
          </p:cNvCxnSpPr>
          <p:nvPr/>
        </p:nvCxnSpPr>
        <p:spPr>
          <a:xfrm flipV="1">
            <a:off x="9523845" y="3597026"/>
            <a:ext cx="835748" cy="737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F71091-B43C-4EB0-B704-BA76705DB70C}"/>
              </a:ext>
            </a:extLst>
          </p:cNvPr>
          <p:cNvSpPr txBox="1"/>
          <p:nvPr/>
        </p:nvSpPr>
        <p:spPr>
          <a:xfrm rot="2280000">
            <a:off x="6325562"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a:t>
            </a:r>
            <a:endParaRPr lang="en-US"/>
          </a:p>
        </p:txBody>
      </p:sp>
      <p:sp>
        <p:nvSpPr>
          <p:cNvPr id="31" name="TextBox 30">
            <a:extLst>
              <a:ext uri="{FF2B5EF4-FFF2-40B4-BE49-F238E27FC236}">
                <a16:creationId xmlns:a16="http://schemas.microsoft.com/office/drawing/2014/main" id="{D09745FD-4511-43A4-B824-CC44E7525DAF}"/>
              </a:ext>
            </a:extLst>
          </p:cNvPr>
          <p:cNvSpPr txBox="1"/>
          <p:nvPr/>
        </p:nvSpPr>
        <p:spPr>
          <a:xfrm rot="19140000">
            <a:off x="8360776"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hobby</a:t>
            </a:r>
            <a:endParaRPr lang="en-US"/>
          </a:p>
        </p:txBody>
      </p:sp>
      <p:sp>
        <p:nvSpPr>
          <p:cNvPr id="13" name="TextBox 12">
            <a:extLst>
              <a:ext uri="{FF2B5EF4-FFF2-40B4-BE49-F238E27FC236}">
                <a16:creationId xmlns:a16="http://schemas.microsoft.com/office/drawing/2014/main" id="{82AE5EFB-5DD6-42D4-96E3-6D295505D323}"/>
              </a:ext>
            </a:extLst>
          </p:cNvPr>
          <p:cNvSpPr txBox="1"/>
          <p:nvPr/>
        </p:nvSpPr>
        <p:spPr>
          <a:xfrm>
            <a:off x="1936830" y="396722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 Truth Value</a:t>
            </a:r>
          </a:p>
        </p:txBody>
      </p:sp>
      <p:sp>
        <p:nvSpPr>
          <p:cNvPr id="22" name="TextBox 21">
            <a:extLst>
              <a:ext uri="{FF2B5EF4-FFF2-40B4-BE49-F238E27FC236}">
                <a16:creationId xmlns:a16="http://schemas.microsoft.com/office/drawing/2014/main" id="{4633D20A-7F80-4751-AEDD-28E04B6974A0}"/>
              </a:ext>
            </a:extLst>
          </p:cNvPr>
          <p:cNvSpPr txBox="1"/>
          <p:nvPr/>
        </p:nvSpPr>
        <p:spPr>
          <a:xfrm>
            <a:off x="7241893" y="227924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 Truth Value</a:t>
            </a:r>
          </a:p>
        </p:txBody>
      </p:sp>
    </p:spTree>
    <p:extLst>
      <p:ext uri="{BB962C8B-B14F-4D97-AF65-F5344CB8AC3E}">
        <p14:creationId xmlns:p14="http://schemas.microsoft.com/office/powerpoint/2010/main" val="289263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E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7862" y="1817077"/>
            <a:ext cx="10515600" cy="3212123"/>
          </a:xfrm>
          <a:ln>
            <a:solidFill>
              <a:schemeClr val="bg1"/>
            </a:solidFill>
          </a:ln>
        </p:spPr>
        <p:txBody>
          <a:bodyPr>
            <a:noAutofit/>
          </a:bodyPr>
          <a:lstStyle/>
          <a:p>
            <a:pPr algn="ctr"/>
            <a:r>
              <a:rPr lang="en-US" sz="5400">
                <a:solidFill>
                  <a:schemeClr val="bg1"/>
                </a:solidFill>
              </a:rPr>
              <a:t>Towards a New </a:t>
            </a:r>
            <a:br>
              <a:rPr lang="en-US" sz="5400">
                <a:solidFill>
                  <a:schemeClr val="bg1"/>
                </a:solidFill>
              </a:rPr>
            </a:br>
            <a:r>
              <a:rPr lang="en-US" sz="5400">
                <a:solidFill>
                  <a:schemeClr val="bg1"/>
                </a:solidFill>
              </a:rPr>
              <a:t>Computational Fact-Checking Algorithm</a:t>
            </a:r>
          </a:p>
        </p:txBody>
      </p:sp>
    </p:spTree>
    <p:extLst>
      <p:ext uri="{BB962C8B-B14F-4D97-AF65-F5344CB8AC3E}">
        <p14:creationId xmlns:p14="http://schemas.microsoft.com/office/powerpoint/2010/main" val="191002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21204" y="305927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sp>
        <p:nvSpPr>
          <p:cNvPr id="3" name="Oval 2"/>
          <p:cNvSpPr/>
          <p:nvPr/>
        </p:nvSpPr>
        <p:spPr>
          <a:xfrm>
            <a:off x="4642673" y="3817109"/>
            <a:ext cx="1769791"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Workshop</a:t>
            </a:r>
          </a:p>
        </p:txBody>
      </p:sp>
      <p:sp>
        <p:nvSpPr>
          <p:cNvPr id="4" name="Oval 3"/>
          <p:cNvSpPr/>
          <p:nvPr/>
        </p:nvSpPr>
        <p:spPr>
          <a:xfrm>
            <a:off x="6800847" y="1476698"/>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p:cNvSpPr/>
          <p:nvPr/>
        </p:nvSpPr>
        <p:spPr>
          <a:xfrm>
            <a:off x="6693090" y="5254671"/>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CMU</a:t>
            </a:r>
          </a:p>
        </p:txBody>
      </p:sp>
      <p:sp>
        <p:nvSpPr>
          <p:cNvPr id="6" name="Oval 5"/>
          <p:cNvSpPr/>
          <p:nvPr/>
        </p:nvSpPr>
        <p:spPr>
          <a:xfrm>
            <a:off x="821411" y="4810171"/>
            <a:ext cx="2278632"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Robotics</a:t>
            </a:r>
          </a:p>
        </p:txBody>
      </p:sp>
      <p:cxnSp>
        <p:nvCxnSpPr>
          <p:cNvPr id="8" name="Straight Arrow Connector 7"/>
          <p:cNvCxnSpPr>
            <a:stCxn id="3" idx="6"/>
            <a:endCxn id="527" idx="2"/>
          </p:cNvCxnSpPr>
          <p:nvPr/>
        </p:nvCxnSpPr>
        <p:spPr>
          <a:xfrm flipV="1">
            <a:off x="6412464" y="4240258"/>
            <a:ext cx="2250520" cy="21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1"/>
          </p:cNvCxnSpPr>
          <p:nvPr/>
        </p:nvCxnSpPr>
        <p:spPr>
          <a:xfrm flipH="1" flipV="1">
            <a:off x="2430421" y="3818083"/>
            <a:ext cx="2471432" cy="129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460885">
            <a:off x="4892657" y="4969954"/>
            <a:ext cx="1749903" cy="584775"/>
          </a:xfrm>
          <a:prstGeom prst="rect">
            <a:avLst/>
          </a:prstGeom>
          <a:noFill/>
        </p:spPr>
        <p:txBody>
          <a:bodyPr wrap="none" rtlCol="0">
            <a:spAutoFit/>
          </a:bodyPr>
          <a:lstStyle/>
          <a:p>
            <a:r>
              <a:rPr lang="en-US" sz="3200"/>
              <a:t>organizes</a:t>
            </a:r>
          </a:p>
        </p:txBody>
      </p:sp>
      <p:sp>
        <p:nvSpPr>
          <p:cNvPr id="11" name="TextBox 10"/>
          <p:cNvSpPr txBox="1"/>
          <p:nvPr/>
        </p:nvSpPr>
        <p:spPr>
          <a:xfrm rot="21057668">
            <a:off x="2748425" y="4191734"/>
            <a:ext cx="2006960" cy="584775"/>
          </a:xfrm>
          <a:prstGeom prst="rect">
            <a:avLst/>
          </a:prstGeom>
          <a:noFill/>
        </p:spPr>
        <p:txBody>
          <a:bodyPr wrap="none" rtlCol="0">
            <a:spAutoFit/>
          </a:bodyPr>
          <a:lstStyle/>
          <a:p>
            <a:r>
              <a:rPr lang="en-US" sz="3200"/>
              <a:t>Program in</a:t>
            </a:r>
          </a:p>
        </p:txBody>
      </p:sp>
      <p:cxnSp>
        <p:nvCxnSpPr>
          <p:cNvPr id="12" name="Straight Arrow Connector 11"/>
          <p:cNvCxnSpPr>
            <a:stCxn id="3" idx="3"/>
            <a:endCxn id="6" idx="7"/>
          </p:cNvCxnSpPr>
          <p:nvPr/>
        </p:nvCxnSpPr>
        <p:spPr>
          <a:xfrm flipH="1">
            <a:off x="2766345" y="4575918"/>
            <a:ext cx="2135508" cy="364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40203">
            <a:off x="2868559" y="3209626"/>
            <a:ext cx="2006960" cy="584775"/>
          </a:xfrm>
          <a:prstGeom prst="rect">
            <a:avLst/>
          </a:prstGeom>
          <a:noFill/>
        </p:spPr>
        <p:txBody>
          <a:bodyPr wrap="none" rtlCol="0">
            <a:spAutoFit/>
          </a:bodyPr>
          <a:lstStyle/>
          <a:p>
            <a:r>
              <a:rPr lang="en-US" sz="3200"/>
              <a:t>Program in</a:t>
            </a:r>
          </a:p>
        </p:txBody>
      </p:sp>
      <p:sp>
        <p:nvSpPr>
          <p:cNvPr id="16" name="TextBox 15"/>
          <p:cNvSpPr txBox="1"/>
          <p:nvPr/>
        </p:nvSpPr>
        <p:spPr>
          <a:xfrm rot="19714374">
            <a:off x="5432125" y="2535298"/>
            <a:ext cx="1749903" cy="584775"/>
          </a:xfrm>
          <a:prstGeom prst="rect">
            <a:avLst/>
          </a:prstGeom>
          <a:noFill/>
        </p:spPr>
        <p:txBody>
          <a:bodyPr wrap="none" rtlCol="0">
            <a:spAutoFit/>
          </a:bodyPr>
          <a:lstStyle/>
          <a:p>
            <a:r>
              <a:rPr lang="en-US" sz="3200"/>
              <a:t>organizes</a:t>
            </a:r>
          </a:p>
        </p:txBody>
      </p:sp>
      <p:cxnSp>
        <p:nvCxnSpPr>
          <p:cNvPr id="17" name="Straight Arrow Connector 16"/>
          <p:cNvCxnSpPr>
            <a:stCxn id="4" idx="4"/>
            <a:endCxn id="3" idx="0"/>
          </p:cNvCxnSpPr>
          <p:nvPr/>
        </p:nvCxnSpPr>
        <p:spPr>
          <a:xfrm flipH="1">
            <a:off x="5527569" y="2365698"/>
            <a:ext cx="2098778" cy="14514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15110" y="3524721"/>
            <a:ext cx="2006960" cy="584775"/>
          </a:xfrm>
          <a:prstGeom prst="rect">
            <a:avLst/>
          </a:prstGeom>
          <a:noFill/>
        </p:spPr>
        <p:txBody>
          <a:bodyPr wrap="none" rtlCol="0">
            <a:spAutoFit/>
          </a:bodyPr>
          <a:lstStyle/>
          <a:p>
            <a:r>
              <a:rPr lang="en-US" sz="3200" dirty="0"/>
              <a:t>Program in</a:t>
            </a:r>
          </a:p>
        </p:txBody>
      </p:sp>
      <p:cxnSp>
        <p:nvCxnSpPr>
          <p:cNvPr id="514" name="Straight Arrow Connector 513"/>
          <p:cNvCxnSpPr>
            <a:endCxn id="3" idx="4"/>
          </p:cNvCxnSpPr>
          <p:nvPr/>
        </p:nvCxnSpPr>
        <p:spPr>
          <a:xfrm flipH="1" flipV="1">
            <a:off x="5527569" y="4706109"/>
            <a:ext cx="1231760" cy="108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7" name="Oval 526"/>
          <p:cNvSpPr/>
          <p:nvPr/>
        </p:nvSpPr>
        <p:spPr>
          <a:xfrm>
            <a:off x="8662984" y="3795758"/>
            <a:ext cx="3201914"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a:solidFill>
                  <a:sysClr val="windowText" lastClr="000000"/>
                </a:solidFill>
              </a:rPr>
              <a:t>Anthropology</a:t>
            </a:r>
          </a:p>
        </p:txBody>
      </p:sp>
      <p:cxnSp>
        <p:nvCxnSpPr>
          <p:cNvPr id="534" name="Straight Arrow Connector 533"/>
          <p:cNvCxnSpPr>
            <a:stCxn id="4" idx="5"/>
            <a:endCxn id="527" idx="0"/>
          </p:cNvCxnSpPr>
          <p:nvPr/>
        </p:nvCxnSpPr>
        <p:spPr>
          <a:xfrm>
            <a:off x="8210064" y="2235507"/>
            <a:ext cx="2053877" cy="15602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Straight Arrow Connector 537"/>
          <p:cNvCxnSpPr>
            <a:stCxn id="5" idx="6"/>
            <a:endCxn id="527" idx="4"/>
          </p:cNvCxnSpPr>
          <p:nvPr/>
        </p:nvCxnSpPr>
        <p:spPr>
          <a:xfrm flipV="1">
            <a:off x="8344090" y="4684758"/>
            <a:ext cx="1919851" cy="10144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3" name="TextBox 542"/>
          <p:cNvSpPr txBox="1"/>
          <p:nvPr/>
        </p:nvSpPr>
        <p:spPr>
          <a:xfrm rot="2177485">
            <a:off x="7933893" y="2798686"/>
            <a:ext cx="1856598" cy="584775"/>
          </a:xfrm>
          <a:prstGeom prst="rect">
            <a:avLst/>
          </a:prstGeom>
          <a:noFill/>
        </p:spPr>
        <p:txBody>
          <a:bodyPr wrap="none" rtlCol="0">
            <a:spAutoFit/>
          </a:bodyPr>
          <a:lstStyle/>
          <a:p>
            <a:r>
              <a:rPr lang="en-US" sz="3200"/>
              <a:t>has Major</a:t>
            </a:r>
          </a:p>
        </p:txBody>
      </p:sp>
      <p:sp>
        <p:nvSpPr>
          <p:cNvPr id="544" name="TextBox 543"/>
          <p:cNvSpPr txBox="1"/>
          <p:nvPr/>
        </p:nvSpPr>
        <p:spPr>
          <a:xfrm rot="19885571">
            <a:off x="7978533" y="4716031"/>
            <a:ext cx="1648208" cy="523220"/>
          </a:xfrm>
          <a:prstGeom prst="rect">
            <a:avLst/>
          </a:prstGeom>
          <a:noFill/>
        </p:spPr>
        <p:txBody>
          <a:bodyPr wrap="none" rtlCol="0">
            <a:spAutoFit/>
          </a:bodyPr>
          <a:lstStyle/>
          <a:p>
            <a:r>
              <a:rPr lang="en-US" sz="2800"/>
              <a:t>has Major</a:t>
            </a:r>
          </a:p>
        </p:txBody>
      </p:sp>
      <p:sp>
        <p:nvSpPr>
          <p:cNvPr id="553" name="Rectangle 55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a:cs typeface="Calibri"/>
              </a:rPr>
              <a:t>Why both negative and positive samples?</a:t>
            </a:r>
            <a:endParaRPr lang="en-US" sz="3600" i="1">
              <a:cs typeface="Calibri"/>
            </a:endParaRPr>
          </a:p>
        </p:txBody>
      </p:sp>
      <p:cxnSp>
        <p:nvCxnSpPr>
          <p:cNvPr id="566" name="Straight Arrow Connector 565"/>
          <p:cNvCxnSpPr>
            <a:stCxn id="4" idx="3"/>
            <a:endCxn id="2" idx="7"/>
          </p:cNvCxnSpPr>
          <p:nvPr/>
        </p:nvCxnSpPr>
        <p:spPr>
          <a:xfrm flipH="1">
            <a:off x="2430421" y="2235507"/>
            <a:ext cx="4612209" cy="9539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0" name="TextBox 569"/>
          <p:cNvSpPr txBox="1"/>
          <p:nvPr/>
        </p:nvSpPr>
        <p:spPr>
          <a:xfrm rot="20861910">
            <a:off x="3664008" y="2176738"/>
            <a:ext cx="1856598" cy="584775"/>
          </a:xfrm>
          <a:prstGeom prst="rect">
            <a:avLst/>
          </a:prstGeom>
          <a:noFill/>
        </p:spPr>
        <p:txBody>
          <a:bodyPr wrap="none" rtlCol="0">
            <a:spAutoFit/>
          </a:bodyPr>
          <a:lstStyle/>
          <a:p>
            <a:r>
              <a:rPr lang="en-US" sz="3200"/>
              <a:t>has Major</a:t>
            </a:r>
          </a:p>
        </p:txBody>
      </p:sp>
      <p:cxnSp>
        <p:nvCxnSpPr>
          <p:cNvPr id="571" name="Straight Arrow Connector 570"/>
          <p:cNvCxnSpPr>
            <a:stCxn id="5" idx="3"/>
            <a:endCxn id="6" idx="4"/>
          </p:cNvCxnSpPr>
          <p:nvPr/>
        </p:nvCxnSpPr>
        <p:spPr>
          <a:xfrm flipH="1" flipV="1">
            <a:off x="1960727" y="5699171"/>
            <a:ext cx="4974146" cy="3143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5" name="TextBox 574"/>
          <p:cNvSpPr txBox="1"/>
          <p:nvPr/>
        </p:nvSpPr>
        <p:spPr>
          <a:xfrm rot="224313">
            <a:off x="3460215" y="5266760"/>
            <a:ext cx="1856598" cy="584775"/>
          </a:xfrm>
          <a:prstGeom prst="rect">
            <a:avLst/>
          </a:prstGeom>
          <a:noFill/>
        </p:spPr>
        <p:txBody>
          <a:bodyPr wrap="none" rtlCol="0">
            <a:spAutoFit/>
          </a:bodyPr>
          <a:lstStyle/>
          <a:p>
            <a:r>
              <a:rPr lang="en-US" sz="3200"/>
              <a:t>has Major</a:t>
            </a:r>
          </a:p>
        </p:txBody>
      </p:sp>
      <p:sp>
        <p:nvSpPr>
          <p:cNvPr id="13" name="TextBox 12"/>
          <p:cNvSpPr txBox="1"/>
          <p:nvPr/>
        </p:nvSpPr>
        <p:spPr>
          <a:xfrm>
            <a:off x="1111808" y="1645850"/>
            <a:ext cx="3120791" cy="646331"/>
          </a:xfrm>
          <a:prstGeom prst="rect">
            <a:avLst/>
          </a:prstGeom>
          <a:solidFill>
            <a:schemeClr val="accent6"/>
          </a:solidFill>
        </p:spPr>
        <p:txBody>
          <a:bodyPr wrap="none" rtlCol="0">
            <a:spAutoFit/>
          </a:bodyPr>
          <a:lstStyle/>
          <a:p>
            <a:r>
              <a:rPr lang="en-US" sz="3600"/>
              <a:t>Positive Sample</a:t>
            </a:r>
          </a:p>
        </p:txBody>
      </p:sp>
      <p:sp>
        <p:nvSpPr>
          <p:cNvPr id="34" name="TextBox 33"/>
          <p:cNvSpPr txBox="1"/>
          <p:nvPr/>
        </p:nvSpPr>
        <p:spPr>
          <a:xfrm>
            <a:off x="1205949" y="6000233"/>
            <a:ext cx="3120791" cy="646331"/>
          </a:xfrm>
          <a:prstGeom prst="rect">
            <a:avLst/>
          </a:prstGeom>
          <a:solidFill>
            <a:schemeClr val="accent6"/>
          </a:solidFill>
        </p:spPr>
        <p:txBody>
          <a:bodyPr wrap="none" rtlCol="0">
            <a:spAutoFit/>
          </a:bodyPr>
          <a:lstStyle/>
          <a:p>
            <a:r>
              <a:rPr lang="en-US" sz="3600"/>
              <a:t>Positive Sample</a:t>
            </a:r>
          </a:p>
        </p:txBody>
      </p:sp>
      <p:sp>
        <p:nvSpPr>
          <p:cNvPr id="35" name="TextBox 34"/>
          <p:cNvSpPr txBox="1"/>
          <p:nvPr/>
        </p:nvSpPr>
        <p:spPr>
          <a:xfrm>
            <a:off x="8662984" y="6000232"/>
            <a:ext cx="3314690" cy="646331"/>
          </a:xfrm>
          <a:prstGeom prst="rect">
            <a:avLst/>
          </a:prstGeom>
          <a:solidFill>
            <a:srgbClr val="C00000"/>
          </a:solidFill>
        </p:spPr>
        <p:txBody>
          <a:bodyPr wrap="none" rtlCol="0">
            <a:spAutoFit/>
          </a:bodyPr>
          <a:lstStyle/>
          <a:p>
            <a:r>
              <a:rPr lang="en-US" sz="3600"/>
              <a:t>Negative Sample</a:t>
            </a:r>
          </a:p>
        </p:txBody>
      </p:sp>
      <p:sp>
        <p:nvSpPr>
          <p:cNvPr id="36" name="TextBox 35"/>
          <p:cNvSpPr txBox="1"/>
          <p:nvPr/>
        </p:nvSpPr>
        <p:spPr>
          <a:xfrm>
            <a:off x="8744107" y="1645849"/>
            <a:ext cx="3120791" cy="646331"/>
          </a:xfrm>
          <a:prstGeom prst="rect">
            <a:avLst/>
          </a:prstGeom>
          <a:solidFill>
            <a:schemeClr val="accent6"/>
          </a:solidFill>
        </p:spPr>
        <p:txBody>
          <a:bodyPr wrap="none" rtlCol="0">
            <a:spAutoFit/>
          </a:bodyPr>
          <a:lstStyle/>
          <a:p>
            <a:r>
              <a:rPr lang="en-US" sz="3600"/>
              <a:t>Positive Sample</a:t>
            </a:r>
          </a:p>
        </p:txBody>
      </p:sp>
      <p:sp>
        <p:nvSpPr>
          <p:cNvPr id="18" name="Cross 17"/>
          <p:cNvSpPr/>
          <p:nvPr/>
        </p:nvSpPr>
        <p:spPr>
          <a:xfrm rot="18002241">
            <a:off x="8904406" y="5012410"/>
            <a:ext cx="543146" cy="573851"/>
          </a:xfrm>
          <a:prstGeom prst="plus">
            <a:avLst>
              <a:gd name="adj" fmla="val 37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626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err="1">
                <a:cs typeface="Calibri"/>
              </a:rPr>
              <a:t>StreamMiner</a:t>
            </a:r>
            <a:r>
              <a:rPr lang="en-US" sz="4000" i="1" dirty="0">
                <a:cs typeface="Calibri"/>
              </a:rPr>
              <a:t>, motivated by </a:t>
            </a:r>
            <a:r>
              <a:rPr lang="en-US" sz="4000" i="1" dirty="0" err="1">
                <a:cs typeface="Calibri"/>
              </a:rPr>
              <a:t>PredPath</a:t>
            </a:r>
            <a:r>
              <a:rPr lang="en-US" sz="4000" i="1" dirty="0">
                <a:cs typeface="Calibri"/>
              </a:rPr>
              <a:t>*</a:t>
            </a:r>
          </a:p>
          <a:p>
            <a:pPr algn="ctr"/>
            <a:endParaRPr lang="en-US" sz="4000" i="1" dirty="0">
              <a:cs typeface="Calibri"/>
            </a:endParaRPr>
          </a:p>
          <a:p>
            <a:pPr algn="ctr"/>
            <a:r>
              <a:rPr lang="en-US" sz="3600" dirty="0"/>
              <a:t>Built </a:t>
            </a:r>
            <a:r>
              <a:rPr lang="en-US" sz="3600" b="1" dirty="0"/>
              <a:t>negative and positive feature sets</a:t>
            </a:r>
            <a:r>
              <a:rPr lang="en-US" sz="3600" dirty="0"/>
              <a:t> </a:t>
            </a:r>
          </a:p>
          <a:p>
            <a:pPr algn="ctr"/>
            <a:r>
              <a:rPr lang="en-US" sz="3600" dirty="0"/>
              <a:t>for training on graphs.</a:t>
            </a:r>
          </a:p>
          <a:p>
            <a:pPr algn="ctr"/>
            <a:endParaRPr lang="en-US" sz="3600" dirty="0">
              <a:cs typeface="Calibri"/>
            </a:endParaRPr>
          </a:p>
        </p:txBody>
      </p:sp>
      <p:sp>
        <p:nvSpPr>
          <p:cNvPr id="5" name="TextBox 4">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rPr>
              <a:t>B. Shi and T. </a:t>
            </a:r>
            <a:r>
              <a:rPr lang="en-US" sz="1200" dirty="0" err="1">
                <a:solidFill>
                  <a:schemeClr val="bg1"/>
                </a:solidFill>
              </a:rPr>
              <a:t>Weninger</a:t>
            </a:r>
            <a:r>
              <a:rPr lang="en-US" sz="1200" dirty="0">
                <a:solidFill>
                  <a:schemeClr val="bg1"/>
                </a:solidFill>
              </a:rPr>
              <a:t>, </a:t>
            </a:r>
            <a:r>
              <a:rPr lang="en-US" sz="1200" i="1" dirty="0">
                <a:solidFill>
                  <a:schemeClr val="bg1"/>
                </a:solidFill>
              </a:rPr>
              <a:t>Fact checking in large knowledge graphs - A discriminative predicate path mining approach</a:t>
            </a:r>
            <a:r>
              <a:rPr lang="en-US" sz="1200" dirty="0">
                <a:solidFill>
                  <a:schemeClr val="bg1"/>
                </a:solidFill>
              </a:rPr>
              <a:t>, </a:t>
            </a:r>
            <a:r>
              <a:rPr lang="en-US" sz="1200" dirty="0" err="1">
                <a:solidFill>
                  <a:schemeClr val="bg1"/>
                </a:solidFill>
              </a:rPr>
              <a:t>CoRR</a:t>
            </a:r>
            <a:r>
              <a:rPr lang="en-US" sz="1200" dirty="0">
                <a:solidFill>
                  <a:schemeClr val="bg1"/>
                </a:solidFill>
              </a:rPr>
              <a:t>, abs/1510.05911 (2015).</a:t>
            </a:r>
            <a:endParaRPr lang="en-US" dirty="0">
              <a:solidFill>
                <a:schemeClr val="bg1"/>
              </a:solidFill>
            </a:endParaRPr>
          </a:p>
        </p:txBody>
      </p:sp>
    </p:spTree>
    <p:extLst>
      <p:ext uri="{BB962C8B-B14F-4D97-AF65-F5344CB8AC3E}">
        <p14:creationId xmlns:p14="http://schemas.microsoft.com/office/powerpoint/2010/main" val="1085486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cs typeface="Calibri"/>
              </a:rPr>
              <a:t>Path Specificity</a:t>
            </a:r>
          </a:p>
        </p:txBody>
      </p:sp>
      <p:cxnSp>
        <p:nvCxnSpPr>
          <p:cNvPr id="4" name="Straight Arrow Connector 3"/>
          <p:cNvCxnSpPr>
            <a:stCxn id="19" idx="2"/>
          </p:cNvCxnSpPr>
          <p:nvPr/>
        </p:nvCxnSpPr>
        <p:spPr>
          <a:xfrm flipH="1">
            <a:off x="3511296" y="3471574"/>
            <a:ext cx="2513413" cy="1405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4594" y="5057703"/>
            <a:ext cx="5800114" cy="1569660"/>
          </a:xfrm>
          <a:prstGeom prst="rect">
            <a:avLst/>
          </a:prstGeom>
          <a:noFill/>
        </p:spPr>
        <p:txBody>
          <a:bodyPr wrap="none" rtlCol="0">
            <a:spAutoFit/>
          </a:bodyPr>
          <a:lstStyle/>
          <a:p>
            <a:pPr algn="ctr"/>
            <a:r>
              <a:rPr lang="en-US" sz="2400" dirty="0"/>
              <a:t>How general the idea of the node is </a:t>
            </a:r>
          </a:p>
          <a:p>
            <a:pPr algn="ctr"/>
            <a:r>
              <a:rPr lang="en-US" sz="2400" dirty="0"/>
              <a:t>(how many concepts are connected to it)</a:t>
            </a:r>
          </a:p>
          <a:p>
            <a:pPr algn="ctr"/>
            <a:r>
              <a:rPr lang="en-US" sz="2400" b="1" dirty="0"/>
              <a:t>Very General</a:t>
            </a:r>
            <a:r>
              <a:rPr lang="en-US" sz="2400" dirty="0"/>
              <a:t>: University</a:t>
            </a:r>
          </a:p>
          <a:p>
            <a:pPr algn="ctr"/>
            <a:r>
              <a:rPr lang="en-US" sz="2400" b="1" dirty="0"/>
              <a:t>Very Specific: </a:t>
            </a:r>
            <a:r>
              <a:rPr lang="en-US" sz="2400" dirty="0"/>
              <a:t>Conference Room, IPAM, UCLA</a:t>
            </a:r>
          </a:p>
        </p:txBody>
      </p:sp>
      <p:sp>
        <p:nvSpPr>
          <p:cNvPr id="14" name="TextBox 13"/>
          <p:cNvSpPr txBox="1"/>
          <p:nvPr/>
        </p:nvSpPr>
        <p:spPr>
          <a:xfrm>
            <a:off x="7181788" y="5057703"/>
            <a:ext cx="4226606" cy="1569660"/>
          </a:xfrm>
          <a:prstGeom prst="rect">
            <a:avLst/>
          </a:prstGeom>
          <a:noFill/>
        </p:spPr>
        <p:txBody>
          <a:bodyPr wrap="none" rtlCol="0">
            <a:spAutoFit/>
          </a:bodyPr>
          <a:lstStyle/>
          <a:p>
            <a:pPr algn="ctr"/>
            <a:r>
              <a:rPr lang="en-US" sz="2400" dirty="0"/>
              <a:t>How similar two relations are</a:t>
            </a:r>
          </a:p>
          <a:p>
            <a:pPr algn="ctr"/>
            <a:r>
              <a:rPr lang="en-US" sz="2400" b="1" dirty="0"/>
              <a:t>e.g.: </a:t>
            </a:r>
            <a:r>
              <a:rPr lang="en-US" sz="2400" dirty="0"/>
              <a:t>Mentors</a:t>
            </a:r>
          </a:p>
          <a:p>
            <a:pPr algn="ctr"/>
            <a:r>
              <a:rPr lang="en-US" sz="2400" b="1" dirty="0"/>
              <a:t>Highly Similar</a:t>
            </a:r>
            <a:r>
              <a:rPr lang="en-US" sz="2400" dirty="0"/>
              <a:t>: advises, counsels</a:t>
            </a:r>
          </a:p>
          <a:p>
            <a:pPr algn="ctr"/>
            <a:r>
              <a:rPr lang="en-US" sz="2400" b="1" dirty="0"/>
              <a:t>Less similar:  </a:t>
            </a:r>
            <a:r>
              <a:rPr lang="en-US" sz="2400" dirty="0"/>
              <a:t>robs, steals</a:t>
            </a:r>
          </a:p>
        </p:txBody>
      </p:sp>
      <p:cxnSp>
        <p:nvCxnSpPr>
          <p:cNvPr id="16" name="Straight Arrow Connector 15"/>
          <p:cNvCxnSpPr/>
          <p:nvPr/>
        </p:nvCxnSpPr>
        <p:spPr>
          <a:xfrm>
            <a:off x="8894981" y="3471574"/>
            <a:ext cx="797659" cy="16734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1023" y="2763688"/>
            <a:ext cx="10767371" cy="70788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n-US" sz="4000">
                <a:cs typeface="Calibri"/>
              </a:rPr>
              <a:t>Path Specificity  = Node Specificity + Path Similarity</a:t>
            </a:r>
          </a:p>
        </p:txBody>
      </p:sp>
    </p:spTree>
    <p:extLst>
      <p:ext uri="{BB962C8B-B14F-4D97-AF65-F5344CB8AC3E}">
        <p14:creationId xmlns:p14="http://schemas.microsoft.com/office/powerpoint/2010/main" val="184044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err="1">
                <a:cs typeface="Calibri"/>
              </a:rPr>
              <a:t>StreamMiner</a:t>
            </a:r>
            <a:r>
              <a:rPr lang="en-US" sz="4000" i="1" dirty="0">
                <a:cs typeface="Calibri"/>
              </a:rPr>
              <a:t>, motivated by KREL-LINKER*</a:t>
            </a: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p:txBody>
      </p:sp>
      <p:sp>
        <p:nvSpPr>
          <p:cNvPr id="7" name="Rectangle 6"/>
          <p:cNvSpPr/>
          <p:nvPr/>
        </p:nvSpPr>
        <p:spPr>
          <a:xfrm>
            <a:off x="641023" y="2763688"/>
            <a:ext cx="10767371" cy="70788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n-US" sz="4000">
                <a:cs typeface="Calibri"/>
              </a:rPr>
              <a:t>Path Specificity  = Node Specificity + Path Similarity</a:t>
            </a:r>
          </a:p>
        </p:txBody>
      </p:sp>
      <p:pic>
        <p:nvPicPr>
          <p:cNvPr id="8" name="Picture 19" descr="A picture containing object&#10;&#10;Description generated with very high confidence">
            <a:extLst>
              <a:ext uri="{FF2B5EF4-FFF2-40B4-BE49-F238E27FC236}">
                <a16:creationId xmlns:a16="http://schemas.microsoft.com/office/drawing/2014/main" id="{D1F41B22-F0BA-4CC2-84E6-886BBAB0458F}"/>
              </a:ext>
            </a:extLst>
          </p:cNvPr>
          <p:cNvPicPr>
            <a:picLocks noChangeAspect="1"/>
          </p:cNvPicPr>
          <p:nvPr/>
        </p:nvPicPr>
        <p:blipFill>
          <a:blip r:embed="rId2"/>
          <a:stretch>
            <a:fillRect/>
          </a:stretch>
        </p:blipFill>
        <p:spPr>
          <a:xfrm>
            <a:off x="3518482" y="5154687"/>
            <a:ext cx="5012454" cy="959581"/>
          </a:xfrm>
          <a:prstGeom prst="rect">
            <a:avLst/>
          </a:prstGeom>
        </p:spPr>
      </p:pic>
      <p:cxnSp>
        <p:nvCxnSpPr>
          <p:cNvPr id="10" name="Straight Arrow Connector 9"/>
          <p:cNvCxnSpPr/>
          <p:nvPr/>
        </p:nvCxnSpPr>
        <p:spPr>
          <a:xfrm flipH="1">
            <a:off x="6201508" y="3417087"/>
            <a:ext cx="902677" cy="1846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652846" y="3471574"/>
            <a:ext cx="1878090" cy="23547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842738" y="3471574"/>
            <a:ext cx="688198" cy="19093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34616" y="3874795"/>
            <a:ext cx="2353046" cy="830997"/>
          </a:xfrm>
          <a:prstGeom prst="rect">
            <a:avLst/>
          </a:prstGeom>
          <a:noFill/>
        </p:spPr>
        <p:txBody>
          <a:bodyPr wrap="square" rtlCol="0">
            <a:spAutoFit/>
          </a:bodyPr>
          <a:lstStyle/>
          <a:p>
            <a:r>
              <a:rPr lang="en-US" sz="2400" dirty="0">
                <a:solidFill>
                  <a:schemeClr val="bg1"/>
                </a:solidFill>
              </a:rPr>
              <a:t>Logarithm of node in-degree</a:t>
            </a:r>
          </a:p>
        </p:txBody>
      </p:sp>
      <mc:AlternateContent xmlns:mc="http://schemas.openxmlformats.org/markup-compatibility/2006" xmlns:a14="http://schemas.microsoft.com/office/drawing/2010/main">
        <mc:Choice Requires="a14">
          <p:sp>
            <p:nvSpPr>
              <p:cNvPr id="21" name="TextBox 20"/>
              <p:cNvSpPr txBox="1"/>
              <p:nvPr/>
            </p:nvSpPr>
            <p:spPr>
              <a:xfrm>
                <a:off x="8719344" y="3811232"/>
                <a:ext cx="2945956" cy="1569660"/>
              </a:xfrm>
              <a:prstGeom prst="rect">
                <a:avLst/>
              </a:prstGeom>
              <a:noFill/>
            </p:spPr>
            <p:txBody>
              <a:bodyPr wrap="square" rtlCol="0">
                <a:spAutoFit/>
              </a:bodyPr>
              <a:lstStyle/>
              <a:p>
                <a:r>
                  <a:rPr lang="en-US" sz="2400" dirty="0">
                    <a:solidFill>
                      <a:schemeClr val="bg1"/>
                    </a:solidFill>
                  </a:rPr>
                  <a:t>Relational similarity </a:t>
                </a:r>
                <a14:m>
                  <m:oMath xmlns:m="http://schemas.openxmlformats.org/officeDocument/2006/math">
                    <m:r>
                      <a:rPr lang="en-US" sz="2400" i="1" dirty="0" smtClean="0">
                        <a:solidFill>
                          <a:schemeClr val="bg1"/>
                        </a:solidFill>
                        <a:latin typeface="Cambria Math" charset="0"/>
                      </a:rPr>
                      <m:t>𝑤</m:t>
                    </m:r>
                    <m:r>
                      <a:rPr lang="en-US" sz="2400" i="1" dirty="0" smtClean="0">
                        <a:solidFill>
                          <a:schemeClr val="bg1"/>
                        </a:solidFill>
                        <a:latin typeface="Cambria Math" charset="0"/>
                      </a:rPr>
                      <m:t>.</m:t>
                    </m:r>
                    <m:r>
                      <a:rPr lang="en-US" sz="2400" i="1" dirty="0" smtClean="0">
                        <a:solidFill>
                          <a:schemeClr val="bg1"/>
                        </a:solidFill>
                        <a:latin typeface="Cambria Math" charset="0"/>
                      </a:rPr>
                      <m:t>𝑟</m:t>
                    </m:r>
                    <m:r>
                      <a:rPr lang="en-US" sz="2400" i="1" dirty="0" smtClean="0">
                        <a:solidFill>
                          <a:schemeClr val="bg1"/>
                        </a:solidFill>
                        <a:latin typeface="Cambria Math" charset="0"/>
                      </a:rPr>
                      <m:t>.</m:t>
                    </m:r>
                    <m:r>
                      <a:rPr lang="en-US" sz="2400" i="1" dirty="0" smtClean="0">
                        <a:solidFill>
                          <a:schemeClr val="bg1"/>
                        </a:solidFill>
                        <a:latin typeface="Cambria Math" charset="0"/>
                      </a:rPr>
                      <m:t>𝑡</m:t>
                    </m:r>
                    <m:r>
                      <a:rPr lang="en-US" sz="2400" i="1" dirty="0" smtClean="0">
                        <a:solidFill>
                          <a:schemeClr val="bg1"/>
                        </a:solidFill>
                        <a:latin typeface="Cambria Math" charset="0"/>
                      </a:rPr>
                      <m:t>. </m:t>
                    </m:r>
                  </m:oMath>
                </a14:m>
                <a:r>
                  <a:rPr lang="en-US" sz="2400" dirty="0">
                    <a:solidFill>
                      <a:schemeClr val="bg1"/>
                    </a:solidFill>
                  </a:rPr>
                  <a:t>predicate P as cosine distance of co-occurrence</a:t>
                </a:r>
              </a:p>
            </p:txBody>
          </p:sp>
        </mc:Choice>
        <mc:Fallback xmlns="">
          <p:sp>
            <p:nvSpPr>
              <p:cNvPr id="21" name="TextBox 20"/>
              <p:cNvSpPr txBox="1">
                <a:spLocks noRot="1" noChangeAspect="1" noMove="1" noResize="1" noEditPoints="1" noAdjustHandles="1" noChangeArrowheads="1" noChangeShapeType="1" noTextEdit="1"/>
              </p:cNvSpPr>
              <p:nvPr/>
            </p:nvSpPr>
            <p:spPr>
              <a:xfrm>
                <a:off x="8719344" y="3811232"/>
                <a:ext cx="2945956" cy="1569660"/>
              </a:xfrm>
              <a:prstGeom prst="rect">
                <a:avLst/>
              </a:prstGeom>
              <a:blipFill>
                <a:blip r:embed="rId3"/>
                <a:stretch>
                  <a:fillRect l="-3099" t="-3101" b="-775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0696D65-4601-460B-86D7-D480D498AB9F}"/>
              </a:ext>
            </a:extLst>
          </p:cNvPr>
          <p:cNvSpPr txBox="1"/>
          <p:nvPr/>
        </p:nvSpPr>
        <p:spPr>
          <a:xfrm>
            <a:off x="251" y="633871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rPr>
              <a:t>*P. </a:t>
            </a:r>
            <a:r>
              <a:rPr lang="en-US" sz="1200" dirty="0" err="1">
                <a:solidFill>
                  <a:schemeClr val="bg1"/>
                </a:solidFill>
              </a:rPr>
              <a:t>Shiralkar</a:t>
            </a:r>
            <a:r>
              <a:rPr lang="en-US" sz="1200" dirty="0">
                <a:solidFill>
                  <a:schemeClr val="bg1"/>
                </a:solidFill>
              </a:rPr>
              <a:t>, A. </a:t>
            </a:r>
            <a:r>
              <a:rPr lang="en-US" sz="1200" dirty="0" err="1">
                <a:solidFill>
                  <a:schemeClr val="bg1"/>
                </a:solidFill>
              </a:rPr>
              <a:t>Flammini</a:t>
            </a:r>
            <a:r>
              <a:rPr lang="en-US" sz="1200" dirty="0">
                <a:solidFill>
                  <a:schemeClr val="bg1"/>
                </a:solidFill>
              </a:rPr>
              <a:t>, F. </a:t>
            </a:r>
            <a:r>
              <a:rPr lang="en-US" sz="1200" dirty="0" err="1">
                <a:solidFill>
                  <a:schemeClr val="bg1"/>
                </a:solidFill>
              </a:rPr>
              <a:t>Menczer</a:t>
            </a:r>
            <a:r>
              <a:rPr lang="en-US" sz="1200" dirty="0">
                <a:solidFill>
                  <a:schemeClr val="bg1"/>
                </a:solidFill>
              </a:rPr>
              <a:t>, and G. L. </a:t>
            </a:r>
            <a:r>
              <a:rPr lang="en-US" sz="1200" dirty="0" err="1">
                <a:solidFill>
                  <a:schemeClr val="bg1"/>
                </a:solidFill>
              </a:rPr>
              <a:t>Ciampaglia</a:t>
            </a:r>
            <a:r>
              <a:rPr lang="en-US" sz="1200" dirty="0">
                <a:solidFill>
                  <a:schemeClr val="bg1"/>
                </a:solidFill>
              </a:rPr>
              <a:t>, </a:t>
            </a:r>
            <a:r>
              <a:rPr lang="en-US" sz="1200" i="1" dirty="0">
                <a:solidFill>
                  <a:schemeClr val="bg1"/>
                </a:solidFill>
              </a:rPr>
              <a:t>Finding streams in knowledge graphs to support fact checking</a:t>
            </a:r>
            <a:r>
              <a:rPr lang="en-US" sz="1200" dirty="0">
                <a:solidFill>
                  <a:schemeClr val="bg1"/>
                </a:solidFill>
              </a:rPr>
              <a:t>, </a:t>
            </a:r>
            <a:r>
              <a:rPr lang="en-US" sz="1200" dirty="0" err="1">
                <a:solidFill>
                  <a:schemeClr val="bg1"/>
                </a:solidFill>
              </a:rPr>
              <a:t>CoRR</a:t>
            </a:r>
            <a:r>
              <a:rPr lang="en-US" sz="1200" dirty="0">
                <a:solidFill>
                  <a:schemeClr val="bg1"/>
                </a:solidFill>
              </a:rPr>
              <a:t>, abs/1708.07239 (2017).</a:t>
            </a:r>
            <a:endParaRPr lang="en-US" dirty="0">
              <a:solidFill>
                <a:schemeClr val="bg1"/>
              </a:solidFill>
            </a:endParaRPr>
          </a:p>
        </p:txBody>
      </p:sp>
    </p:spTree>
    <p:extLst>
      <p:ext uri="{BB962C8B-B14F-4D97-AF65-F5344CB8AC3E}">
        <p14:creationId xmlns:p14="http://schemas.microsoft.com/office/powerpoint/2010/main" val="500149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cs typeface="Calibri"/>
              </a:rPr>
              <a:t>Path Specificity is more important than Path length </a:t>
            </a:r>
          </a:p>
        </p:txBody>
      </p:sp>
      <p:sp>
        <p:nvSpPr>
          <p:cNvPr id="8" name="Oval 7"/>
          <p:cNvSpPr/>
          <p:nvPr/>
        </p:nvSpPr>
        <p:spPr>
          <a:xfrm>
            <a:off x="5289440" y="1348385"/>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Place</a:t>
            </a:r>
          </a:p>
        </p:txBody>
      </p:sp>
      <p:sp>
        <p:nvSpPr>
          <p:cNvPr id="12" name="Oval 11"/>
          <p:cNvSpPr/>
          <p:nvPr/>
        </p:nvSpPr>
        <p:spPr>
          <a:xfrm>
            <a:off x="10102117" y="2705868"/>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15" name="Oval 14"/>
          <p:cNvSpPr/>
          <p:nvPr/>
        </p:nvSpPr>
        <p:spPr>
          <a:xfrm>
            <a:off x="3356207" y="5289145"/>
            <a:ext cx="31115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University Team</a:t>
            </a:r>
          </a:p>
        </p:txBody>
      </p:sp>
      <p:cxnSp>
        <p:nvCxnSpPr>
          <p:cNvPr id="40" name="Straight Arrow Connector 39"/>
          <p:cNvCxnSpPr>
            <a:stCxn id="12" idx="2"/>
            <a:endCxn id="8" idx="6"/>
          </p:cNvCxnSpPr>
          <p:nvPr/>
        </p:nvCxnSpPr>
        <p:spPr>
          <a:xfrm flipH="1" flipV="1">
            <a:off x="6940440" y="1792885"/>
            <a:ext cx="3161677" cy="135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1356900">
            <a:off x="3375955" y="1868013"/>
            <a:ext cx="729687" cy="584775"/>
          </a:xfrm>
          <a:prstGeom prst="rect">
            <a:avLst/>
          </a:prstGeom>
          <a:noFill/>
        </p:spPr>
        <p:txBody>
          <a:bodyPr wrap="square" rtlCol="0">
            <a:spAutoFit/>
          </a:bodyPr>
          <a:lstStyle/>
          <a:p>
            <a:r>
              <a:rPr lang="en-US" sz="3200"/>
              <a:t>is a</a:t>
            </a:r>
          </a:p>
        </p:txBody>
      </p:sp>
      <p:cxnSp>
        <p:nvCxnSpPr>
          <p:cNvPr id="30" name="Straight Arrow Connector 29"/>
          <p:cNvCxnSpPr>
            <a:stCxn id="12" idx="4"/>
            <a:endCxn id="34" idx="0"/>
          </p:cNvCxnSpPr>
          <p:nvPr/>
        </p:nvCxnSpPr>
        <p:spPr>
          <a:xfrm flipH="1">
            <a:off x="9051049" y="3594868"/>
            <a:ext cx="1876568" cy="1690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421397" y="5285296"/>
            <a:ext cx="3259303"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 Bruins </a:t>
            </a:r>
          </a:p>
        </p:txBody>
      </p:sp>
      <p:sp>
        <p:nvSpPr>
          <p:cNvPr id="39" name="TextBox 38"/>
          <p:cNvSpPr txBox="1"/>
          <p:nvPr/>
        </p:nvSpPr>
        <p:spPr>
          <a:xfrm>
            <a:off x="6575596" y="5077774"/>
            <a:ext cx="729687" cy="584775"/>
          </a:xfrm>
          <a:prstGeom prst="rect">
            <a:avLst/>
          </a:prstGeom>
          <a:noFill/>
        </p:spPr>
        <p:txBody>
          <a:bodyPr wrap="square" rtlCol="0">
            <a:spAutoFit/>
          </a:bodyPr>
          <a:lstStyle/>
          <a:p>
            <a:r>
              <a:rPr lang="en-US" sz="3200"/>
              <a:t>is a</a:t>
            </a:r>
          </a:p>
        </p:txBody>
      </p:sp>
      <p:cxnSp>
        <p:nvCxnSpPr>
          <p:cNvPr id="41" name="Straight Arrow Connector 40"/>
          <p:cNvCxnSpPr>
            <a:stCxn id="34" idx="2"/>
          </p:cNvCxnSpPr>
          <p:nvPr/>
        </p:nvCxnSpPr>
        <p:spPr>
          <a:xfrm flipH="1">
            <a:off x="6467707" y="5729796"/>
            <a:ext cx="953690" cy="19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320602" y="2903056"/>
            <a:ext cx="2698167"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University</a:t>
            </a:r>
          </a:p>
        </p:txBody>
      </p:sp>
      <p:cxnSp>
        <p:nvCxnSpPr>
          <p:cNvPr id="45" name="Straight Arrow Connector 44"/>
          <p:cNvCxnSpPr>
            <a:stCxn id="44" idx="7"/>
            <a:endCxn id="8" idx="2"/>
          </p:cNvCxnSpPr>
          <p:nvPr/>
        </p:nvCxnSpPr>
        <p:spPr>
          <a:xfrm flipV="1">
            <a:off x="2623632" y="1792885"/>
            <a:ext cx="2665808" cy="1240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80963" y="2337340"/>
            <a:ext cx="729687" cy="584775"/>
          </a:xfrm>
          <a:prstGeom prst="rect">
            <a:avLst/>
          </a:prstGeom>
          <a:noFill/>
        </p:spPr>
        <p:txBody>
          <a:bodyPr wrap="square" rtlCol="0">
            <a:spAutoFit/>
          </a:bodyPr>
          <a:lstStyle/>
          <a:p>
            <a:r>
              <a:rPr lang="en-US" sz="3200"/>
              <a:t>is a</a:t>
            </a:r>
          </a:p>
        </p:txBody>
      </p:sp>
      <p:cxnSp>
        <p:nvCxnSpPr>
          <p:cNvPr id="57" name="Straight Arrow Connector 56"/>
          <p:cNvCxnSpPr>
            <a:stCxn id="44" idx="4"/>
            <a:endCxn id="15" idx="2"/>
          </p:cNvCxnSpPr>
          <p:nvPr/>
        </p:nvCxnSpPr>
        <p:spPr>
          <a:xfrm>
            <a:off x="1669686" y="3792056"/>
            <a:ext cx="1686521" cy="1941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3101722">
            <a:off x="2128394" y="4356633"/>
            <a:ext cx="1376039" cy="584775"/>
          </a:xfrm>
          <a:prstGeom prst="rect">
            <a:avLst/>
          </a:prstGeom>
          <a:noFill/>
        </p:spPr>
        <p:txBody>
          <a:bodyPr wrap="square" rtlCol="0">
            <a:spAutoFit/>
          </a:bodyPr>
          <a:lstStyle/>
          <a:p>
            <a:r>
              <a:rPr lang="en-US" sz="3200"/>
              <a:t>has a</a:t>
            </a:r>
          </a:p>
        </p:txBody>
      </p:sp>
      <p:cxnSp>
        <p:nvCxnSpPr>
          <p:cNvPr id="17" name="Straight Arrow Connector 16">
            <a:extLst>
              <a:ext uri="{FF2B5EF4-FFF2-40B4-BE49-F238E27FC236}">
                <a16:creationId xmlns:a16="http://schemas.microsoft.com/office/drawing/2014/main" id="{F6FAB610-1226-4106-8CB5-5FD890FFFCEC}"/>
              </a:ext>
            </a:extLst>
          </p:cNvPr>
          <p:cNvCxnSpPr>
            <a:cxnSpLocks/>
          </p:cNvCxnSpPr>
          <p:nvPr/>
        </p:nvCxnSpPr>
        <p:spPr>
          <a:xfrm flipH="1">
            <a:off x="3003440" y="3278637"/>
            <a:ext cx="7046461" cy="89908"/>
          </a:xfrm>
          <a:prstGeom prst="straightConnector1">
            <a:avLst/>
          </a:prstGeom>
          <a:ln w="571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F84A56-D669-494E-8382-56E4935A986F}"/>
              </a:ext>
            </a:extLst>
          </p:cNvPr>
          <p:cNvSpPr txBox="1"/>
          <p:nvPr/>
        </p:nvSpPr>
        <p:spPr>
          <a:xfrm>
            <a:off x="6099936" y="2700125"/>
            <a:ext cx="1388364" cy="584775"/>
          </a:xfrm>
          <a:prstGeom prst="rect">
            <a:avLst/>
          </a:prstGeom>
          <a:noFill/>
        </p:spPr>
        <p:txBody>
          <a:bodyPr wrap="square" rtlCol="0" anchor="t">
            <a:spAutoFit/>
          </a:bodyPr>
          <a:lstStyle/>
          <a:p>
            <a:r>
              <a:rPr lang="en-US" sz="3200"/>
              <a:t>is a</a:t>
            </a:r>
            <a:r>
              <a:rPr lang="en-US" sz="3200">
                <a:cs typeface="Calibri"/>
              </a:rPr>
              <a:t>?</a:t>
            </a:r>
            <a:endParaRPr lang="en-US" sz="3200"/>
          </a:p>
        </p:txBody>
      </p:sp>
      <p:sp>
        <p:nvSpPr>
          <p:cNvPr id="19" name="TextBox 18">
            <a:extLst>
              <a:ext uri="{FF2B5EF4-FFF2-40B4-BE49-F238E27FC236}">
                <a16:creationId xmlns:a16="http://schemas.microsoft.com/office/drawing/2014/main" id="{E6FC169A-EF5A-45E8-AA41-BE2C5837A6DA}"/>
              </a:ext>
            </a:extLst>
          </p:cNvPr>
          <p:cNvSpPr txBox="1"/>
          <p:nvPr/>
        </p:nvSpPr>
        <p:spPr>
          <a:xfrm rot="19091742">
            <a:off x="8026417" y="4018291"/>
            <a:ext cx="2809324" cy="523220"/>
          </a:xfrm>
          <a:prstGeom prst="rect">
            <a:avLst/>
          </a:prstGeom>
          <a:noFill/>
        </p:spPr>
        <p:txBody>
          <a:bodyPr wrap="square" rtlCol="0" anchor="t">
            <a:spAutoFit/>
          </a:bodyPr>
          <a:lstStyle/>
          <a:p>
            <a:r>
              <a:rPr lang="en-US" sz="2800">
                <a:cs typeface="Calibri"/>
              </a:rPr>
              <a:t>has athletic team</a:t>
            </a:r>
          </a:p>
        </p:txBody>
      </p:sp>
      <p:sp>
        <p:nvSpPr>
          <p:cNvPr id="20" name="TextBox 19">
            <a:extLst>
              <a:ext uri="{FF2B5EF4-FFF2-40B4-BE49-F238E27FC236}">
                <a16:creationId xmlns:a16="http://schemas.microsoft.com/office/drawing/2014/main" id="{A112B2F2-C93D-43A6-AAA3-2ECB9C8636EE}"/>
              </a:ext>
            </a:extLst>
          </p:cNvPr>
          <p:cNvSpPr txBox="1"/>
          <p:nvPr/>
        </p:nvSpPr>
        <p:spPr>
          <a:xfrm>
            <a:off x="5510292" y="2709196"/>
            <a:ext cx="1388364" cy="584775"/>
          </a:xfrm>
          <a:prstGeom prst="rect">
            <a:avLst/>
          </a:prstGeom>
          <a:noFill/>
        </p:spPr>
        <p:txBody>
          <a:bodyPr wrap="square" rtlCol="0" anchor="t">
            <a:spAutoFit/>
          </a:bodyPr>
          <a:lstStyle/>
          <a:p>
            <a:r>
              <a:rPr lang="en-US" sz="3200" b="1"/>
              <a:t>P</a:t>
            </a:r>
            <a:r>
              <a:rPr lang="en-US" sz="3200" b="1">
                <a:cs typeface="Calibri"/>
              </a:rPr>
              <a:t> =</a:t>
            </a:r>
            <a:endParaRPr lang="en-US" b="1"/>
          </a:p>
        </p:txBody>
      </p:sp>
      <p:sp>
        <p:nvSpPr>
          <p:cNvPr id="2" name="TextBox 1">
            <a:extLst>
              <a:ext uri="{FF2B5EF4-FFF2-40B4-BE49-F238E27FC236}">
                <a16:creationId xmlns:a16="http://schemas.microsoft.com/office/drawing/2014/main" id="{C3E0A777-BA5A-4150-82EC-D087E6FC5FED}"/>
              </a:ext>
            </a:extLst>
          </p:cNvPr>
          <p:cNvSpPr txBox="1"/>
          <p:nvPr/>
        </p:nvSpPr>
        <p:spPr>
          <a:xfrm>
            <a:off x="4942113" y="33908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Predicate in question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FDE5FD-5649-445E-936E-1BF3D6117185}"/>
                  </a:ext>
                </a:extLst>
              </p:cNvPr>
              <p:cNvSpPr txBox="1"/>
              <p:nvPr/>
            </p:nvSpPr>
            <p:spPr>
              <a:xfrm>
                <a:off x="347066" y="1768174"/>
                <a:ext cx="3352473" cy="58477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𝑢</m:t>
                      </m:r>
                      <m:r>
                        <a:rPr lang="en-US" sz="3200" b="0" i="1" smtClean="0">
                          <a:latin typeface="Cambria Math" charset="0"/>
                        </a:rPr>
                        <m:t>(</m:t>
                      </m:r>
                      <m:r>
                        <a:rPr lang="en-US" sz="3200" b="0" i="1" smtClean="0">
                          <a:latin typeface="Cambria Math" charset="0"/>
                        </a:rPr>
                        <m:t>𝑃</m:t>
                      </m:r>
                      <m:r>
                        <a:rPr lang="en-US" sz="3200" b="0" i="1" smtClean="0">
                          <a:latin typeface="Cambria Math" charset="0"/>
                        </a:rPr>
                        <m:t>, </m:t>
                      </m:r>
                      <m:r>
                        <m:rPr>
                          <m:nor/>
                        </m:rPr>
                        <a:rPr lang="en-US" sz="3200" b="0" i="0" smtClean="0">
                          <a:latin typeface="Cambria Math" charset="0"/>
                        </a:rPr>
                        <m:t>is</m:t>
                      </m:r>
                      <m:r>
                        <m:rPr>
                          <m:nor/>
                        </m:rPr>
                        <a:rPr lang="en-US" sz="3200" b="0" i="0" smtClean="0">
                          <a:latin typeface="Cambria Math" charset="0"/>
                        </a:rPr>
                        <m:t> </m:t>
                      </m:r>
                      <m:r>
                        <m:rPr>
                          <m:nor/>
                        </m:rPr>
                        <a:rPr lang="en-US" sz="3200" b="0" i="0" smtClean="0">
                          <a:latin typeface="Cambria Math" charset="0"/>
                        </a:rPr>
                        <m:t>a</m:t>
                      </m:r>
                      <m:r>
                        <m:rPr>
                          <m:nor/>
                        </m:rPr>
                        <a:rPr lang="en-US" sz="3200" b="0" i="0" smtClean="0">
                          <a:latin typeface="Cambria Math" charset="0"/>
                        </a:rPr>
                        <m:t>) = 1</m:t>
                      </m:r>
                    </m:oMath>
                  </m:oMathPara>
                </a14:m>
                <a:endParaRPr lang="en-US" sz="3200"/>
              </a:p>
            </p:txBody>
          </p:sp>
        </mc:Choice>
        <mc:Fallback xmlns="">
          <p:sp>
            <p:nvSpPr>
              <p:cNvPr id="23" name="TextBox 22">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347066" y="1768174"/>
                <a:ext cx="335247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8FDE5FD-5649-445E-936E-1BF3D6117185}"/>
                  </a:ext>
                </a:extLst>
              </p:cNvPr>
              <p:cNvSpPr txBox="1"/>
              <p:nvPr/>
            </p:nvSpPr>
            <p:spPr>
              <a:xfrm>
                <a:off x="8686204" y="2023931"/>
                <a:ext cx="3352473" cy="58477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𝑢</m:t>
                      </m:r>
                      <m:r>
                        <a:rPr lang="en-US" sz="3200" b="0" i="1" smtClean="0">
                          <a:latin typeface="Cambria Math" charset="0"/>
                        </a:rPr>
                        <m:t>(</m:t>
                      </m:r>
                      <m:r>
                        <a:rPr lang="en-US" sz="3200" b="0" i="1" smtClean="0">
                          <a:latin typeface="Cambria Math" charset="0"/>
                        </a:rPr>
                        <m:t>𝑃</m:t>
                      </m:r>
                      <m:r>
                        <a:rPr lang="en-US" sz="3200" b="0" i="1" smtClean="0">
                          <a:latin typeface="Cambria Math" charset="0"/>
                        </a:rPr>
                        <m:t>, </m:t>
                      </m:r>
                      <m:r>
                        <m:rPr>
                          <m:nor/>
                        </m:rPr>
                        <a:rPr lang="en-US" sz="3200" b="0" i="0" smtClean="0">
                          <a:latin typeface="Cambria Math" charset="0"/>
                        </a:rPr>
                        <m:t>is</m:t>
                      </m:r>
                      <m:r>
                        <m:rPr>
                          <m:nor/>
                        </m:rPr>
                        <a:rPr lang="en-US" sz="3200" b="0" i="0" smtClean="0">
                          <a:latin typeface="Cambria Math" charset="0"/>
                        </a:rPr>
                        <m:t> </m:t>
                      </m:r>
                      <m:r>
                        <m:rPr>
                          <m:nor/>
                        </m:rPr>
                        <a:rPr lang="en-US" sz="3200" b="0" i="0" smtClean="0">
                          <a:latin typeface="Cambria Math" charset="0"/>
                        </a:rPr>
                        <m:t>a</m:t>
                      </m:r>
                      <m:r>
                        <m:rPr>
                          <m:nor/>
                        </m:rPr>
                        <a:rPr lang="en-US" sz="3200" b="0" i="0" smtClean="0">
                          <a:latin typeface="Cambria Math" charset="0"/>
                        </a:rPr>
                        <m:t>) = 1</m:t>
                      </m:r>
                    </m:oMath>
                  </m:oMathPara>
                </a14:m>
                <a:endParaRPr lang="en-US" sz="3200"/>
              </a:p>
            </p:txBody>
          </p:sp>
        </mc:Choice>
        <mc:Fallback xmlns="">
          <p:sp>
            <p:nvSpPr>
              <p:cNvPr id="24" name="TextBox 23">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8686204" y="2023931"/>
                <a:ext cx="335247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FDE5FD-5649-445E-936E-1BF3D6117185}"/>
                  </a:ext>
                </a:extLst>
              </p:cNvPr>
              <p:cNvSpPr txBox="1"/>
              <p:nvPr/>
            </p:nvSpPr>
            <p:spPr>
              <a:xfrm>
                <a:off x="202216" y="5336207"/>
                <a:ext cx="2829679" cy="52322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𝑢</m:t>
                      </m:r>
                      <m:r>
                        <a:rPr lang="en-US" sz="2800" b="0" i="1" smtClean="0">
                          <a:latin typeface="Cambria Math" charset="0"/>
                        </a:rPr>
                        <m:t>(</m:t>
                      </m:r>
                      <m:r>
                        <a:rPr lang="en-US" sz="2800" b="0" i="1" smtClean="0">
                          <a:latin typeface="Cambria Math" charset="0"/>
                        </a:rPr>
                        <m:t>𝑃</m:t>
                      </m:r>
                      <m:r>
                        <a:rPr lang="en-US" sz="2800" b="0" i="1" smtClean="0">
                          <a:latin typeface="Cambria Math" charset="0"/>
                        </a:rPr>
                        <m:t>, </m:t>
                      </m:r>
                      <m:r>
                        <m:rPr>
                          <m:nor/>
                        </m:rPr>
                        <a:rPr lang="en-US" sz="2800" b="0" i="0" smtClean="0">
                          <a:latin typeface="Cambria Math" charset="0"/>
                        </a:rPr>
                        <m:t>has</m:t>
                      </m:r>
                      <m:r>
                        <m:rPr>
                          <m:nor/>
                        </m:rPr>
                        <a:rPr lang="en-US" sz="2800" b="0" i="0" smtClean="0">
                          <a:latin typeface="Cambria Math" charset="0"/>
                        </a:rPr>
                        <m:t> </m:t>
                      </m:r>
                      <m:r>
                        <m:rPr>
                          <m:nor/>
                        </m:rPr>
                        <a:rPr lang="en-US" sz="2800" b="0" i="0" smtClean="0">
                          <a:latin typeface="Cambria Math" charset="0"/>
                        </a:rPr>
                        <m:t>a</m:t>
                      </m:r>
                      <m:r>
                        <m:rPr>
                          <m:nor/>
                        </m:rPr>
                        <a:rPr lang="en-US" sz="2800" b="0" i="0" smtClean="0">
                          <a:latin typeface="Cambria Math" charset="0"/>
                        </a:rPr>
                        <m:t>) = 0.6</m:t>
                      </m:r>
                    </m:oMath>
                  </m:oMathPara>
                </a14:m>
                <a:endParaRPr lang="en-US" sz="2800"/>
              </a:p>
            </p:txBody>
          </p:sp>
        </mc:Choice>
        <mc:Fallback xmlns="">
          <p:sp>
            <p:nvSpPr>
              <p:cNvPr id="25" name="TextBox 24">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202216" y="5336207"/>
                <a:ext cx="282967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FDE5FD-5649-445E-936E-1BF3D6117185}"/>
                  </a:ext>
                </a:extLst>
              </p:cNvPr>
              <p:cNvSpPr txBox="1"/>
              <p:nvPr/>
            </p:nvSpPr>
            <p:spPr>
              <a:xfrm>
                <a:off x="5377179" y="6099425"/>
                <a:ext cx="2829679" cy="52322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𝑢</m:t>
                      </m:r>
                      <m:r>
                        <a:rPr lang="en-US" sz="2800" b="0" i="1" smtClean="0">
                          <a:latin typeface="Cambria Math" charset="0"/>
                        </a:rPr>
                        <m:t>(</m:t>
                      </m:r>
                      <m:r>
                        <a:rPr lang="en-US" sz="2800" b="0" i="1" smtClean="0">
                          <a:latin typeface="Cambria Math" charset="0"/>
                        </a:rPr>
                        <m:t>𝑃</m:t>
                      </m:r>
                      <m:r>
                        <a:rPr lang="en-US" sz="2800" b="0" i="1" smtClean="0">
                          <a:latin typeface="Cambria Math" charset="0"/>
                        </a:rPr>
                        <m:t>, </m:t>
                      </m:r>
                      <m:r>
                        <m:rPr>
                          <m:nor/>
                        </m:rPr>
                        <a:rPr lang="en-US" sz="2800" b="0" i="0" smtClean="0">
                          <a:latin typeface="Cambria Math" charset="0"/>
                        </a:rPr>
                        <m:t>is</m:t>
                      </m:r>
                      <m:r>
                        <m:rPr>
                          <m:nor/>
                        </m:rPr>
                        <a:rPr lang="en-US" sz="2800" b="0" i="0" smtClean="0">
                          <a:latin typeface="Cambria Math" charset="0"/>
                        </a:rPr>
                        <m:t> </m:t>
                      </m:r>
                      <m:r>
                        <m:rPr>
                          <m:nor/>
                        </m:rPr>
                        <a:rPr lang="en-US" sz="2800" b="0" i="0" smtClean="0">
                          <a:latin typeface="Cambria Math" charset="0"/>
                        </a:rPr>
                        <m:t>a</m:t>
                      </m:r>
                      <m:r>
                        <m:rPr>
                          <m:nor/>
                        </m:rPr>
                        <a:rPr lang="en-US" sz="2800" b="0" i="0" smtClean="0">
                          <a:latin typeface="Cambria Math" charset="0"/>
                        </a:rPr>
                        <m:t>) = 1</m:t>
                      </m:r>
                    </m:oMath>
                  </m:oMathPara>
                </a14:m>
                <a:endParaRPr lang="en-US" sz="2800"/>
              </a:p>
            </p:txBody>
          </p:sp>
        </mc:Choice>
        <mc:Fallback xmlns="">
          <p:sp>
            <p:nvSpPr>
              <p:cNvPr id="26" name="TextBox 25">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5377179" y="6099425"/>
                <a:ext cx="2829679"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8FDE5FD-5649-445E-936E-1BF3D6117185}"/>
                  </a:ext>
                </a:extLst>
              </p:cNvPr>
              <p:cNvSpPr txBox="1"/>
              <p:nvPr/>
            </p:nvSpPr>
            <p:spPr>
              <a:xfrm>
                <a:off x="9838005" y="4440900"/>
                <a:ext cx="3352473" cy="830997"/>
              </a:xfrm>
              <a:prstGeom prst="rect">
                <a:avLst/>
              </a:prstGeom>
              <a:noFill/>
            </p:spPr>
            <p:txBody>
              <a:bodyPr wrap="square" rtlCol="0" anchor="t">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charset="0"/>
                        </a:rPr>
                        <m:t>𝑢</m:t>
                      </m:r>
                      <m:r>
                        <a:rPr lang="en-US" sz="2400" b="0" i="1" smtClean="0">
                          <a:latin typeface="Cambria Math" charset="0"/>
                        </a:rPr>
                        <m:t>(</m:t>
                      </m:r>
                      <m:r>
                        <a:rPr lang="en-US" sz="2400" b="0" i="1" smtClean="0">
                          <a:latin typeface="Cambria Math" charset="0"/>
                        </a:rPr>
                        <m:t>𝑃</m:t>
                      </m:r>
                      <m:r>
                        <a:rPr lang="en-US" sz="2400" b="0" i="1" smtClean="0">
                          <a:latin typeface="Cambria Math" charset="0"/>
                        </a:rPr>
                        <m:t>, </m:t>
                      </m:r>
                      <m:r>
                        <m:rPr>
                          <m:nor/>
                        </m:rPr>
                        <a:rPr lang="en-US" sz="2400" b="0" i="0" smtClean="0">
                          <a:latin typeface="Cambria Math" charset="0"/>
                        </a:rPr>
                        <m:t>has</m:t>
                      </m:r>
                      <m:r>
                        <m:rPr>
                          <m:nor/>
                        </m:rPr>
                        <a:rPr lang="en-US" sz="2400" b="0" i="0" smtClean="0">
                          <a:latin typeface="Cambria Math" charset="0"/>
                        </a:rPr>
                        <m:t> </m:t>
                      </m:r>
                      <m:r>
                        <m:rPr>
                          <m:nor/>
                        </m:rPr>
                        <a:rPr lang="en-US" sz="2400" b="0" i="0" smtClean="0">
                          <a:latin typeface="Cambria Math" charset="0"/>
                        </a:rPr>
                        <m:t>athletic</m:t>
                      </m:r>
                      <m:r>
                        <m:rPr>
                          <m:nor/>
                        </m:rPr>
                        <a:rPr lang="en-US" sz="2400" b="0" i="0" smtClean="0">
                          <a:latin typeface="Cambria Math" charset="0"/>
                        </a:rPr>
                        <m:t> </m:t>
                      </m:r>
                    </m:oMath>
                  </m:oMathPara>
                </a14:m>
                <a:endParaRPr lang="en-US" sz="2400" b="0" i="0">
                  <a:latin typeface="Cambria Math" charset="0"/>
                </a:endParaRPr>
              </a:p>
              <a:p>
                <a:pPr/>
                <a14:m>
                  <m:oMathPara xmlns:m="http://schemas.openxmlformats.org/officeDocument/2006/math">
                    <m:oMathParaPr>
                      <m:jc m:val="left"/>
                    </m:oMathParaPr>
                    <m:oMath xmlns:m="http://schemas.openxmlformats.org/officeDocument/2006/math">
                      <m:r>
                        <m:rPr>
                          <m:nor/>
                        </m:rPr>
                        <a:rPr lang="en-US" sz="2400" b="0" i="0" smtClean="0">
                          <a:latin typeface="Cambria Math" charset="0"/>
                        </a:rPr>
                        <m:t>team</m:t>
                      </m:r>
                      <m:r>
                        <m:rPr>
                          <m:nor/>
                        </m:rPr>
                        <a:rPr lang="en-US" sz="2400" b="0" i="0" smtClean="0">
                          <a:latin typeface="Cambria Math" charset="0"/>
                        </a:rPr>
                        <m:t>) = 0.1</m:t>
                      </m:r>
                    </m:oMath>
                  </m:oMathPara>
                </a14:m>
                <a:endParaRPr lang="en-US" sz="2400"/>
              </a:p>
            </p:txBody>
          </p:sp>
        </mc:Choice>
        <mc:Fallback xmlns="">
          <p:sp>
            <p:nvSpPr>
              <p:cNvPr id="27" name="TextBox 26">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9838005" y="4440900"/>
                <a:ext cx="3352473" cy="830997"/>
              </a:xfrm>
              <a:prstGeom prst="rect">
                <a:avLst/>
              </a:prstGeom>
              <a:blipFill>
                <a:blip r:embed="rId6"/>
                <a:stretch>
                  <a:fillRect l="-1636" b="-8759"/>
                </a:stretch>
              </a:blipFill>
            </p:spPr>
            <p:txBody>
              <a:bodyPr/>
              <a:lstStyle/>
              <a:p>
                <a:r>
                  <a:rPr lang="en-US">
                    <a:noFill/>
                  </a:rPr>
                  <a:t> </a:t>
                </a:r>
              </a:p>
            </p:txBody>
          </p:sp>
        </mc:Fallback>
      </mc:AlternateContent>
    </p:spTree>
    <p:extLst>
      <p:ext uri="{BB962C8B-B14F-4D97-AF65-F5344CB8AC3E}">
        <p14:creationId xmlns:p14="http://schemas.microsoft.com/office/powerpoint/2010/main" val="125261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DF8659-08D4-42BC-8CCE-06EAEE106859}"/>
              </a:ext>
            </a:extLst>
          </p:cNvPr>
          <p:cNvSpPr txBox="1"/>
          <p:nvPr/>
        </p:nvSpPr>
        <p:spPr>
          <a:xfrm>
            <a:off x="743578" y="6233745"/>
            <a:ext cx="481353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2060"/>
                </a:solidFill>
              </a:rPr>
              <a:t>-</a:t>
            </a:r>
            <a:r>
              <a:rPr lang="en-US" sz="2800">
                <a:solidFill>
                  <a:srgbClr val="002060"/>
                </a:solidFill>
                <a:cs typeface="Calibri"/>
              </a:rPr>
              <a:t> Government Databases</a:t>
            </a:r>
          </a:p>
        </p:txBody>
      </p:sp>
      <p:sp>
        <p:nvSpPr>
          <p:cNvPr id="12" name="TextBox 11">
            <a:extLst>
              <a:ext uri="{FF2B5EF4-FFF2-40B4-BE49-F238E27FC236}">
                <a16:creationId xmlns:a16="http://schemas.microsoft.com/office/drawing/2014/main" id="{503D8595-438A-4CC1-9123-EB0AFD428168}"/>
              </a:ext>
            </a:extLst>
          </p:cNvPr>
          <p:cNvSpPr txBox="1"/>
          <p:nvPr/>
        </p:nvSpPr>
        <p:spPr>
          <a:xfrm>
            <a:off x="8285711" y="6285879"/>
            <a:ext cx="481353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2060"/>
                </a:solidFill>
                <a:cs typeface="Calibri"/>
              </a:rPr>
              <a:t>- News</a:t>
            </a:r>
            <a:endParaRPr lang="en-US" sz="2800" err="1">
              <a:solidFill>
                <a:srgbClr val="002060"/>
              </a:solidFill>
              <a:cs typeface="Calibri"/>
            </a:endParaRPr>
          </a:p>
        </p:txBody>
      </p:sp>
      <p:sp>
        <p:nvSpPr>
          <p:cNvPr id="31" name="Rectangle 30">
            <a:extLst>
              <a:ext uri="{FF2B5EF4-FFF2-40B4-BE49-F238E27FC236}">
                <a16:creationId xmlns:a16="http://schemas.microsoft.com/office/drawing/2014/main" id="{58C2FA5B-D92D-440D-84A5-80FF1168E1DF}"/>
              </a:ext>
            </a:extLst>
          </p:cNvPr>
          <p:cNvSpPr/>
          <p:nvPr/>
        </p:nvSpPr>
        <p:spPr>
          <a:xfrm>
            <a:off x="2875" y="-54634"/>
            <a:ext cx="12193521"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pic>
        <p:nvPicPr>
          <p:cNvPr id="3" name="Picture 3" descr="A screenshot of a social media post&#10;&#10;Description generated with very high confidence">
            <a:extLst>
              <a:ext uri="{FF2B5EF4-FFF2-40B4-BE49-F238E27FC236}">
                <a16:creationId xmlns:a16="http://schemas.microsoft.com/office/drawing/2014/main" id="{04F3DCC6-8342-4E74-A40A-42E89A088B76}"/>
              </a:ext>
            </a:extLst>
          </p:cNvPr>
          <p:cNvPicPr>
            <a:picLocks noChangeAspect="1"/>
          </p:cNvPicPr>
          <p:nvPr/>
        </p:nvPicPr>
        <p:blipFill>
          <a:blip r:embed="rId2"/>
          <a:stretch>
            <a:fillRect/>
          </a:stretch>
        </p:blipFill>
        <p:spPr>
          <a:xfrm>
            <a:off x="6437016" y="2111895"/>
            <a:ext cx="4966438" cy="413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A screenshot of a computer&#10;&#10;Description generated with very high confidence">
            <a:extLst>
              <a:ext uri="{FF2B5EF4-FFF2-40B4-BE49-F238E27FC236}">
                <a16:creationId xmlns:a16="http://schemas.microsoft.com/office/drawing/2014/main" id="{426223CB-FAF0-45AC-AFD2-230721A0FFE3}"/>
              </a:ext>
            </a:extLst>
          </p:cNvPr>
          <p:cNvPicPr>
            <a:picLocks noChangeAspect="1"/>
          </p:cNvPicPr>
          <p:nvPr/>
        </p:nvPicPr>
        <p:blipFill rotWithShape="1">
          <a:blip r:embed="rId3"/>
          <a:srcRect l="2975" t="12121" r="52479" b="14015"/>
          <a:stretch/>
        </p:blipFill>
        <p:spPr>
          <a:xfrm>
            <a:off x="633479" y="2082522"/>
            <a:ext cx="4361110" cy="4073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id="{6253B709-D42D-410D-A5D4-72593EFEC2EB}"/>
              </a:ext>
            </a:extLst>
          </p:cNvPr>
          <p:cNvSpPr/>
          <p:nvPr/>
        </p:nvSpPr>
        <p:spPr>
          <a:xfrm>
            <a:off x="33539" y="1354347"/>
            <a:ext cx="5563098" cy="5549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cs typeface="Calibri"/>
              </a:rPr>
              <a:t>Less Indicative of Litigation Risks</a:t>
            </a:r>
          </a:p>
        </p:txBody>
      </p:sp>
      <p:sp>
        <p:nvSpPr>
          <p:cNvPr id="13" name="Oval 12">
            <a:extLst>
              <a:ext uri="{FF2B5EF4-FFF2-40B4-BE49-F238E27FC236}">
                <a16:creationId xmlns:a16="http://schemas.microsoft.com/office/drawing/2014/main" id="{C551FC25-B11C-4F3A-9074-F76CA21326F8}"/>
              </a:ext>
            </a:extLst>
          </p:cNvPr>
          <p:cNvSpPr/>
          <p:nvPr/>
        </p:nvSpPr>
        <p:spPr>
          <a:xfrm>
            <a:off x="5930041" y="1354346"/>
            <a:ext cx="6104202" cy="5549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cs typeface="Calibri"/>
              </a:rPr>
              <a:t>More Indicative of Litigation Risks</a:t>
            </a:r>
          </a:p>
        </p:txBody>
      </p:sp>
    </p:spTree>
    <p:extLst>
      <p:ext uri="{BB962C8B-B14F-4D97-AF65-F5344CB8AC3E}">
        <p14:creationId xmlns:p14="http://schemas.microsoft.com/office/powerpoint/2010/main" val="1023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err="1">
                <a:cs typeface="Calibri"/>
              </a:rPr>
              <a:t>StreamMiner</a:t>
            </a:r>
            <a:r>
              <a:rPr lang="en-US" sz="4000" i="1" dirty="0">
                <a:cs typeface="Calibri"/>
              </a:rPr>
              <a:t>, motivated by Knowledge Stream*</a:t>
            </a: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4000" i="1" dirty="0">
              <a:cs typeface="Calibri"/>
            </a:endParaRPr>
          </a:p>
          <a:p>
            <a:pPr algn="ctr"/>
            <a:endParaRPr lang="en-US" sz="3600" dirty="0">
              <a:cs typeface="Calibri"/>
            </a:endParaRPr>
          </a:p>
        </p:txBody>
      </p:sp>
      <p:sp>
        <p:nvSpPr>
          <p:cNvPr id="4" name="TextBox 3">
            <a:extLst>
              <a:ext uri="{FF2B5EF4-FFF2-40B4-BE49-F238E27FC236}">
                <a16:creationId xmlns:a16="http://schemas.microsoft.com/office/drawing/2014/main" id="{90696D65-4601-460B-86D7-D480D498AB9F}"/>
              </a:ext>
            </a:extLst>
          </p:cNvPr>
          <p:cNvSpPr txBox="1"/>
          <p:nvPr/>
        </p:nvSpPr>
        <p:spPr>
          <a:xfrm>
            <a:off x="114590" y="6290474"/>
            <a:ext cx="5118847"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 P. </a:t>
            </a:r>
            <a:r>
              <a:rPr lang="en-US" sz="1200" dirty="0" err="1"/>
              <a:t>Shiralkar</a:t>
            </a:r>
            <a:r>
              <a:rPr lang="en-US" sz="1200" dirty="0"/>
              <a:t>, A. </a:t>
            </a:r>
            <a:r>
              <a:rPr lang="en-US" sz="1200" dirty="0" err="1"/>
              <a:t>Flammini</a:t>
            </a:r>
            <a:r>
              <a:rPr lang="en-US" sz="1200" dirty="0"/>
              <a:t>, F. </a:t>
            </a:r>
            <a:r>
              <a:rPr lang="en-US" sz="1200" dirty="0" err="1"/>
              <a:t>Menczer</a:t>
            </a:r>
            <a:r>
              <a:rPr lang="en-US" sz="1200" dirty="0"/>
              <a:t>, and G. L. </a:t>
            </a:r>
            <a:r>
              <a:rPr lang="en-US" sz="1200" dirty="0" err="1"/>
              <a:t>Ciampaglia</a:t>
            </a:r>
            <a:r>
              <a:rPr lang="en-US" sz="1200" dirty="0"/>
              <a:t>, </a:t>
            </a:r>
            <a:r>
              <a:rPr lang="en-US" sz="1200" i="1" dirty="0"/>
              <a:t>Finding streams in knowledge graphs to support fact checking</a:t>
            </a:r>
            <a:r>
              <a:rPr lang="en-US" sz="1200" dirty="0"/>
              <a:t>, </a:t>
            </a:r>
            <a:r>
              <a:rPr lang="en-US" sz="1200" dirty="0" err="1"/>
              <a:t>CoRR</a:t>
            </a:r>
            <a:r>
              <a:rPr lang="en-US" sz="1200" dirty="0"/>
              <a:t>, abs/1708.07239 (2017).</a:t>
            </a:r>
            <a:endParaRPr lang="en-US" dirty="0"/>
          </a:p>
        </p:txBody>
      </p:sp>
      <p:sp>
        <p:nvSpPr>
          <p:cNvPr id="2" name="Rectangle 1"/>
          <p:cNvSpPr/>
          <p:nvPr/>
        </p:nvSpPr>
        <p:spPr>
          <a:xfrm>
            <a:off x="448431" y="3130346"/>
            <a:ext cx="11333018" cy="1754326"/>
          </a:xfrm>
          <a:prstGeom prst="rect">
            <a:avLst/>
          </a:prstGeom>
        </p:spPr>
        <p:txBody>
          <a:bodyPr wrap="square">
            <a:spAutoFit/>
          </a:bodyPr>
          <a:lstStyle/>
          <a:p>
            <a:pPr algn="ctr"/>
            <a:r>
              <a:rPr lang="en-US" sz="3600" dirty="0">
                <a:solidFill>
                  <a:schemeClr val="bg1"/>
                </a:solidFill>
              </a:rPr>
              <a:t>Use of </a:t>
            </a:r>
            <a:r>
              <a:rPr lang="en-US" sz="3600" b="1" dirty="0">
                <a:solidFill>
                  <a:schemeClr val="bg1"/>
                </a:solidFill>
              </a:rPr>
              <a:t>Transitive Closure </a:t>
            </a:r>
            <a:r>
              <a:rPr lang="en-US" sz="3600" dirty="0">
                <a:solidFill>
                  <a:schemeClr val="bg1"/>
                </a:solidFill>
              </a:rPr>
              <a:t>on </a:t>
            </a:r>
            <a:r>
              <a:rPr lang="en-US" sz="3600" b="1" dirty="0">
                <a:solidFill>
                  <a:schemeClr val="bg1"/>
                </a:solidFill>
              </a:rPr>
              <a:t>Dijkstra’s Algorithm</a:t>
            </a:r>
            <a:r>
              <a:rPr lang="en-US" sz="3600" dirty="0">
                <a:solidFill>
                  <a:schemeClr val="bg1"/>
                </a:solidFill>
              </a:rPr>
              <a:t> with </a:t>
            </a:r>
          </a:p>
          <a:p>
            <a:pPr algn="ctr"/>
            <a:r>
              <a:rPr lang="en-US" sz="3600" b="1" dirty="0">
                <a:solidFill>
                  <a:schemeClr val="bg1"/>
                </a:solidFill>
              </a:rPr>
              <a:t>Yen’s K-Shortest paths</a:t>
            </a:r>
            <a:r>
              <a:rPr lang="en-US" sz="3600" dirty="0">
                <a:solidFill>
                  <a:schemeClr val="bg1"/>
                </a:solidFill>
              </a:rPr>
              <a:t> for mining path specificity </a:t>
            </a:r>
            <a:br>
              <a:rPr lang="en-US" sz="3600" dirty="0">
                <a:solidFill>
                  <a:schemeClr val="bg1"/>
                </a:solidFill>
              </a:rPr>
            </a:br>
            <a:r>
              <a:rPr lang="en-US" sz="3600" dirty="0">
                <a:solidFill>
                  <a:schemeClr val="bg1"/>
                </a:solidFill>
              </a:rPr>
              <a:t>instead of path length.</a:t>
            </a:r>
          </a:p>
        </p:txBody>
      </p:sp>
    </p:spTree>
    <p:extLst>
      <p:ext uri="{BB962C8B-B14F-4D97-AF65-F5344CB8AC3E}">
        <p14:creationId xmlns:p14="http://schemas.microsoft.com/office/powerpoint/2010/main" val="760013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a:cs typeface="Calibri"/>
              </a:rPr>
              <a:t>Stream Miner, Novel Fact Checking Algorithm</a:t>
            </a:r>
            <a:endParaRPr lang="en-US" sz="3600" dirty="0">
              <a:cs typeface="Calibri"/>
            </a:endParaRPr>
          </a:p>
        </p:txBody>
      </p:sp>
      <p:sp>
        <p:nvSpPr>
          <p:cNvPr id="4" name="TextBox 3"/>
          <p:cNvSpPr txBox="1"/>
          <p:nvPr/>
        </p:nvSpPr>
        <p:spPr>
          <a:xfrm>
            <a:off x="6239919" y="5133864"/>
            <a:ext cx="6154616" cy="400110"/>
          </a:xfrm>
          <a:prstGeom prst="rect">
            <a:avLst/>
          </a:prstGeom>
          <a:noFill/>
        </p:spPr>
        <p:txBody>
          <a:bodyPr wrap="square" rtlCol="0">
            <a:spAutoFit/>
          </a:bodyPr>
          <a:lstStyle/>
          <a:p>
            <a:pPr algn="ctr"/>
            <a:r>
              <a:rPr lang="en-US" sz="2000" dirty="0"/>
              <a:t>Use of both node specificity and path similarity.</a:t>
            </a:r>
          </a:p>
        </p:txBody>
      </p:sp>
      <p:sp>
        <p:nvSpPr>
          <p:cNvPr id="6" name="TextBox 5"/>
          <p:cNvSpPr txBox="1"/>
          <p:nvPr/>
        </p:nvSpPr>
        <p:spPr>
          <a:xfrm>
            <a:off x="1090247" y="2329263"/>
            <a:ext cx="3359189" cy="461665"/>
          </a:xfrm>
          <a:prstGeom prst="rect">
            <a:avLst/>
          </a:prstGeom>
          <a:noFill/>
        </p:spPr>
        <p:txBody>
          <a:bodyPr wrap="none" rtlCol="0">
            <a:spAutoFit/>
          </a:bodyPr>
          <a:lstStyle/>
          <a:p>
            <a:r>
              <a:rPr lang="en-US" sz="2400"/>
              <a:t>Motivated from </a:t>
            </a:r>
            <a:r>
              <a:rPr lang="en-US" sz="2400" err="1"/>
              <a:t>PredPath</a:t>
            </a:r>
            <a:endParaRPr lang="en-US" sz="2400"/>
          </a:p>
        </p:txBody>
      </p:sp>
      <p:sp>
        <p:nvSpPr>
          <p:cNvPr id="7" name="TextBox 6"/>
          <p:cNvSpPr txBox="1"/>
          <p:nvPr/>
        </p:nvSpPr>
        <p:spPr>
          <a:xfrm>
            <a:off x="1546937" y="4906809"/>
            <a:ext cx="2219838" cy="830997"/>
          </a:xfrm>
          <a:prstGeom prst="rect">
            <a:avLst/>
          </a:prstGeom>
          <a:noFill/>
        </p:spPr>
        <p:txBody>
          <a:bodyPr wrap="none" rtlCol="0">
            <a:spAutoFit/>
          </a:bodyPr>
          <a:lstStyle/>
          <a:p>
            <a:r>
              <a:rPr lang="en-US" sz="2400"/>
              <a:t>Motivated from </a:t>
            </a:r>
          </a:p>
          <a:p>
            <a:pPr algn="ctr"/>
            <a:r>
              <a:rPr lang="en-US" sz="2400" dirty="0"/>
              <a:t>K-REL-LINKER</a:t>
            </a:r>
          </a:p>
        </p:txBody>
      </p:sp>
      <p:sp>
        <p:nvSpPr>
          <p:cNvPr id="8" name="TextBox 7"/>
          <p:cNvSpPr txBox="1"/>
          <p:nvPr/>
        </p:nvSpPr>
        <p:spPr>
          <a:xfrm>
            <a:off x="767000" y="3338844"/>
            <a:ext cx="3779713" cy="830997"/>
          </a:xfrm>
          <a:prstGeom prst="rect">
            <a:avLst/>
          </a:prstGeom>
          <a:noFill/>
        </p:spPr>
        <p:txBody>
          <a:bodyPr wrap="square" rtlCol="0">
            <a:spAutoFit/>
          </a:bodyPr>
          <a:lstStyle/>
          <a:p>
            <a:pPr algn="ctr"/>
            <a:r>
              <a:rPr lang="en-US" sz="2400"/>
              <a:t>Motivated from </a:t>
            </a:r>
          </a:p>
          <a:p>
            <a:pPr algn="ctr"/>
            <a:r>
              <a:rPr lang="en-US" sz="2400" dirty="0"/>
              <a:t>Knowledge Stream</a:t>
            </a:r>
          </a:p>
        </p:txBody>
      </p:sp>
      <p:sp>
        <p:nvSpPr>
          <p:cNvPr id="2" name="Rectangle 1"/>
          <p:cNvSpPr/>
          <p:nvPr/>
        </p:nvSpPr>
        <p:spPr>
          <a:xfrm>
            <a:off x="7003774" y="2375429"/>
            <a:ext cx="4472122" cy="400110"/>
          </a:xfrm>
          <a:prstGeom prst="rect">
            <a:avLst/>
          </a:prstGeom>
        </p:spPr>
        <p:txBody>
          <a:bodyPr wrap="none">
            <a:spAutoFit/>
          </a:bodyPr>
          <a:lstStyle/>
          <a:p>
            <a:r>
              <a:rPr lang="en-US" sz="2000" dirty="0"/>
              <a:t>Use of positive and negative feature sets.</a:t>
            </a:r>
          </a:p>
        </p:txBody>
      </p:sp>
      <p:cxnSp>
        <p:nvCxnSpPr>
          <p:cNvPr id="9" name="Straight Arrow Connector 8"/>
          <p:cNvCxnSpPr/>
          <p:nvPr/>
        </p:nvCxnSpPr>
        <p:spPr>
          <a:xfrm>
            <a:off x="4737370" y="2560095"/>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737370" y="3754342"/>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21813" y="3292677"/>
            <a:ext cx="4786009" cy="1323439"/>
          </a:xfrm>
          <a:prstGeom prst="rect">
            <a:avLst/>
          </a:prstGeom>
        </p:spPr>
        <p:txBody>
          <a:bodyPr wrap="square">
            <a:spAutoFit/>
          </a:bodyPr>
          <a:lstStyle/>
          <a:p>
            <a:pPr algn="ctr"/>
            <a:r>
              <a:rPr lang="en-US" sz="2000" dirty="0"/>
              <a:t>Use of Transitive Closure on Dijkstra’s Algorithm with Yen’s K-Weighted Shortest paths for mining path specificity instead of path length.</a:t>
            </a:r>
          </a:p>
        </p:txBody>
      </p:sp>
      <p:cxnSp>
        <p:nvCxnSpPr>
          <p:cNvPr id="13" name="Straight Arrow Connector 12"/>
          <p:cNvCxnSpPr/>
          <p:nvPr/>
        </p:nvCxnSpPr>
        <p:spPr>
          <a:xfrm>
            <a:off x="4737369" y="5318530"/>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381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0" y="0"/>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a:cs typeface="Calibri"/>
              </a:rPr>
              <a:t>Stream Miner: Performance</a:t>
            </a:r>
            <a:endParaRPr lang="en-US" sz="3600">
              <a:cs typeface="Calibri"/>
            </a:endParaRPr>
          </a:p>
        </p:txBody>
      </p:sp>
      <p:sp>
        <p:nvSpPr>
          <p:cNvPr id="4" name="TextBox 3"/>
          <p:cNvSpPr txBox="1"/>
          <p:nvPr/>
        </p:nvSpPr>
        <p:spPr>
          <a:xfrm>
            <a:off x="1662546" y="2729345"/>
            <a:ext cx="8672945" cy="2677656"/>
          </a:xfrm>
          <a:prstGeom prst="rect">
            <a:avLst/>
          </a:prstGeom>
          <a:noFill/>
        </p:spPr>
        <p:txBody>
          <a:bodyPr wrap="square" rtlCol="0" anchor="t">
            <a:spAutoFit/>
          </a:bodyPr>
          <a:lstStyle/>
          <a:p>
            <a:pPr algn="ctr"/>
            <a:r>
              <a:rPr lang="en-US" sz="2800" dirty="0"/>
              <a:t>Stream Miner was able to produce an average score of </a:t>
            </a:r>
            <a:r>
              <a:rPr lang="en-US" sz="2800" b="1" dirty="0"/>
              <a:t>86.325 (AUROC, Area under True Positive v/s False Positive Curve) </a:t>
            </a:r>
            <a:r>
              <a:rPr lang="en-US" sz="2800" dirty="0"/>
              <a:t>on a sub-sample database in its first run,</a:t>
            </a:r>
          </a:p>
          <a:p>
            <a:pPr algn="ctr"/>
            <a:r>
              <a:rPr lang="en-US" sz="2800"/>
              <a:t> which </a:t>
            </a:r>
            <a:r>
              <a:rPr lang="en-US" sz="2800" dirty="0"/>
              <a:t>was at-par with the benchmark and state-of-the-art model </a:t>
            </a:r>
            <a:r>
              <a:rPr lang="en-US" sz="2800" dirty="0" err="1"/>
              <a:t>PredPath</a:t>
            </a:r>
            <a:r>
              <a:rPr lang="en-US" sz="2800" dirty="0"/>
              <a:t>.</a:t>
            </a:r>
          </a:p>
          <a:p>
            <a:pPr algn="ctr"/>
            <a:endParaRPr lang="en-US" sz="2800" dirty="0"/>
          </a:p>
        </p:txBody>
      </p:sp>
    </p:spTree>
    <p:extLst>
      <p:ext uri="{BB962C8B-B14F-4D97-AF65-F5344CB8AC3E}">
        <p14:creationId xmlns:p14="http://schemas.microsoft.com/office/powerpoint/2010/main" val="300378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50071" y="5282533"/>
            <a:ext cx="1549644" cy="8645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3"/>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2" tooltip="Multinational corporation"/>
              </a:rPr>
              <a:t>multinational</a:t>
            </a:r>
            <a:r>
              <a:rPr lang="en-US" sz="500"/>
              <a:t> </a:t>
            </a:r>
            <a:r>
              <a:rPr lang="en-US" sz="500">
                <a:hlinkClick r:id="rId13" tooltip="Conglomerate (company)"/>
              </a:rPr>
              <a:t>conglomerate</a:t>
            </a:r>
            <a:r>
              <a:rPr lang="en-US" sz="500"/>
              <a:t> corporation operating in the fields of industry, health care, and consumer goods.</a:t>
            </a:r>
            <a:r>
              <a:rPr lang="en-US" sz="500" baseline="30000">
                <a:hlinkClick r:id="rId14"/>
              </a:rPr>
              <a:t>[2]</a:t>
            </a:r>
            <a:r>
              <a:rPr lang="en-US" sz="500"/>
              <a:t> The company produces a variety of products, including </a:t>
            </a:r>
            <a:r>
              <a:rPr lang="en-US" sz="500">
                <a:hlinkClick r:id="rId15" tooltip="Adhesive"/>
              </a:rPr>
              <a:t>adhesives</a:t>
            </a:r>
            <a:r>
              <a:rPr lang="en-US" sz="500"/>
              <a:t>, </a:t>
            </a:r>
            <a:r>
              <a:rPr lang="en-US" sz="500">
                <a:hlinkClick r:id="rId16" tooltip="Abrasive"/>
              </a:rPr>
              <a:t>abrasives</a:t>
            </a:r>
            <a:r>
              <a:rPr lang="en-US" sz="500"/>
              <a:t>, </a:t>
            </a:r>
            <a:r>
              <a:rPr lang="en-US" sz="500">
                <a:hlinkClick r:id="rId17" tooltip="Laminate"/>
              </a:rPr>
              <a:t>laminates</a:t>
            </a:r>
            <a:r>
              <a:rPr lang="en-US" sz="500"/>
              <a:t>, </a:t>
            </a:r>
            <a:r>
              <a:rPr lang="en-US" sz="500">
                <a:hlinkClick r:id="rId18" tooltip="Passive fire protection"/>
              </a:rPr>
              <a:t>passive fire protection</a:t>
            </a:r>
            <a:r>
              <a:rPr lang="en-US" sz="500"/>
              <a:t>, </a:t>
            </a:r>
            <a:r>
              <a:rPr lang="en-US" sz="500">
                <a:hlinkClick r:id="rId19" tooltip="Personal protective equipment"/>
              </a:rPr>
              <a:t>personal protective equipment</a:t>
            </a:r>
            <a:r>
              <a:rPr lang="en-US" sz="500"/>
              <a:t>, dental and orthodontic products, electronic materials, medical products, car-care products,</a:t>
            </a:r>
            <a:r>
              <a:rPr lang="en-US" sz="500" baseline="30000">
                <a:hlinkClick r:id="rId20"/>
              </a:rPr>
              <a:t>[3]</a:t>
            </a:r>
            <a:r>
              <a:rPr lang="en-US" sz="500"/>
              <a:t> </a:t>
            </a:r>
            <a:r>
              <a:rPr lang="en-US" sz="500">
                <a:hlinkClick r:id="rId21" tooltip="Electronic circuits"/>
              </a:rPr>
              <a:t>electronic circuits</a:t>
            </a:r>
            <a:r>
              <a:rPr lang="en-US" sz="500"/>
              <a:t>, healthcare software and optical films.</a:t>
            </a:r>
            <a:r>
              <a:rPr lang="en-US" sz="500" baseline="30000">
                <a:hlinkClick r:id="rId22"/>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4"/>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24" name="Rectangle 123">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Triple Construction (Reverb)</a:t>
            </a:r>
          </a:p>
          <a:p>
            <a:pPr algn="ctr"/>
            <a:endParaRPr lang="en-US">
              <a:solidFill>
                <a:sysClr val="windowText" lastClr="000000"/>
              </a:solidFill>
              <a:cs typeface="Calibri"/>
            </a:endParaRPr>
          </a:p>
        </p:txBody>
      </p:sp>
      <p:sp>
        <p:nvSpPr>
          <p:cNvPr id="125" name="TextBox 124">
            <a:extLst>
              <a:ext uri="{FF2B5EF4-FFF2-40B4-BE49-F238E27FC236}">
                <a16:creationId xmlns:a16="http://schemas.microsoft.com/office/drawing/2014/main" id="{C17CA371-96DA-45CF-B808-E9E4C185019D}"/>
              </a:ext>
            </a:extLst>
          </p:cNvPr>
          <p:cNvSpPr txBox="1"/>
          <p:nvPr/>
        </p:nvSpPr>
        <p:spPr>
          <a:xfrm>
            <a:off x="4048609" y="5620331"/>
            <a:ext cx="1131129" cy="430887"/>
          </a:xfrm>
          <a:prstGeom prst="rect">
            <a:avLst/>
          </a:prstGeom>
          <a:noFill/>
        </p:spPr>
        <p:txBody>
          <a:bodyPr wrap="square" rtlCol="0">
            <a:spAutoFit/>
          </a:bodyPr>
          <a:lstStyle/>
          <a:p>
            <a:pPr algn="ctr"/>
            <a:r>
              <a:rPr lang="en-US" sz="1400"/>
              <a:t>(S,P,O)</a:t>
            </a:r>
          </a:p>
          <a:p>
            <a:pPr algn="ctr"/>
            <a:endParaRPr lang="en-US" sz="800"/>
          </a:p>
        </p:txBody>
      </p:sp>
      <p:sp>
        <p:nvSpPr>
          <p:cNvPr id="126" name="TextBox 125">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spAutoFit/>
          </a:bodyPr>
          <a:lstStyle/>
          <a:p>
            <a:r>
              <a:rPr lang="en-US" sz="1400"/>
              <a:t>Tim Cooks is heading Apple.</a:t>
            </a:r>
          </a:p>
        </p:txBody>
      </p:sp>
      <p:sp>
        <p:nvSpPr>
          <p:cNvPr id="127"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9" name="Picture 128">
            <a:extLst>
              <a:ext uri="{FF2B5EF4-FFF2-40B4-BE49-F238E27FC236}">
                <a16:creationId xmlns:a16="http://schemas.microsoft.com/office/drawing/2014/main" id="{0C30D895-2738-4EE1-A9FA-5BF87CB3789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
        <p:nvSpPr>
          <p:cNvPr id="130" name="Rectangle 129">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solidFill>
            <a:schemeClr val="bg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Computational Fact-Checking</a:t>
            </a:r>
          </a:p>
        </p:txBody>
      </p:sp>
      <p:pic>
        <p:nvPicPr>
          <p:cNvPr id="131" name="Picture 130">
            <a:extLst>
              <a:ext uri="{FF2B5EF4-FFF2-40B4-BE49-F238E27FC236}">
                <a16:creationId xmlns:a16="http://schemas.microsoft.com/office/drawing/2014/main" id="{E3EE07CD-1194-46D0-973D-7EA411C76A7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08319" y="5765681"/>
            <a:ext cx="1765263" cy="799300"/>
          </a:xfrm>
          <a:prstGeom prst="rect">
            <a:avLst/>
          </a:prstGeom>
        </p:spPr>
      </p:pic>
      <p:pic>
        <p:nvPicPr>
          <p:cNvPr id="132" name="Picture 131">
            <a:extLst>
              <a:ext uri="{FF2B5EF4-FFF2-40B4-BE49-F238E27FC236}">
                <a16:creationId xmlns:a16="http://schemas.microsoft.com/office/drawing/2014/main" id="{EE4D98D4-0348-435A-9C11-0F528F852DB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07504" y="5390370"/>
            <a:ext cx="596371" cy="596371"/>
          </a:xfrm>
          <a:prstGeom prst="rect">
            <a:avLst/>
          </a:prstGeom>
        </p:spPr>
      </p:pic>
      <p:sp>
        <p:nvSpPr>
          <p:cNvPr id="148" name="TextBox 147">
            <a:extLst>
              <a:ext uri="{FF2B5EF4-FFF2-40B4-BE49-F238E27FC236}">
                <a16:creationId xmlns:a16="http://schemas.microsoft.com/office/drawing/2014/main" id="{98DA66A7-3F50-499A-A5CC-714A0B500173}"/>
              </a:ext>
            </a:extLst>
          </p:cNvPr>
          <p:cNvSpPr txBox="1"/>
          <p:nvPr/>
        </p:nvSpPr>
        <p:spPr>
          <a:xfrm>
            <a:off x="9903327" y="5247648"/>
            <a:ext cx="1372617" cy="461665"/>
          </a:xfrm>
          <a:prstGeom prst="rect">
            <a:avLst/>
          </a:prstGeom>
          <a:solidFill>
            <a:schemeClr val="bg1"/>
          </a:solidFill>
        </p:spPr>
        <p:txBody>
          <a:bodyPr wrap="square" rtlCol="0">
            <a:spAutoFit/>
          </a:bodyPr>
          <a:lstStyle/>
          <a:p>
            <a:pPr algn="ctr"/>
            <a:r>
              <a:rPr lang="en-US" sz="1200"/>
              <a:t>Discarded facts</a:t>
            </a:r>
          </a:p>
          <a:p>
            <a:pPr algn="ctr"/>
            <a:r>
              <a:rPr lang="en-US" sz="1200"/>
              <a:t>(Low Truth Value) </a:t>
            </a:r>
          </a:p>
        </p:txBody>
      </p:sp>
      <p:sp>
        <p:nvSpPr>
          <p:cNvPr id="149" name="TextBox 148">
            <a:extLst>
              <a:ext uri="{FF2B5EF4-FFF2-40B4-BE49-F238E27FC236}">
                <a16:creationId xmlns:a16="http://schemas.microsoft.com/office/drawing/2014/main" id="{7BD5B015-74E8-4EC2-871D-4C06B5793C4D}"/>
              </a:ext>
            </a:extLst>
          </p:cNvPr>
          <p:cNvSpPr txBox="1"/>
          <p:nvPr/>
        </p:nvSpPr>
        <p:spPr>
          <a:xfrm>
            <a:off x="7913312" y="6210250"/>
            <a:ext cx="2216265" cy="430887"/>
          </a:xfrm>
          <a:prstGeom prst="rect">
            <a:avLst/>
          </a:prstGeom>
          <a:noFill/>
        </p:spPr>
        <p:txBody>
          <a:bodyPr wrap="square" rtlCol="0">
            <a:spAutoFit/>
          </a:bodyPr>
          <a:lstStyle/>
          <a:p>
            <a:pPr algn="r"/>
            <a:r>
              <a:rPr lang="en-US" sz="1100"/>
              <a:t>Knowledge Graph Update with high truth value facts.</a:t>
            </a:r>
          </a:p>
        </p:txBody>
      </p:sp>
      <p:cxnSp>
        <p:nvCxnSpPr>
          <p:cNvPr id="150" name="Straight Arrow Connector 149">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237A36D-F29F-462C-9823-769A2AAB8000}"/>
              </a:ext>
            </a:extLst>
          </p:cNvPr>
          <p:cNvSpPr/>
          <p:nvPr/>
        </p:nvSpPr>
        <p:spPr>
          <a:xfrm>
            <a:off x="7126350" y="5392366"/>
            <a:ext cx="1162976" cy="523220"/>
          </a:xfrm>
          <a:prstGeom prst="rect">
            <a:avLst/>
          </a:prstGeom>
        </p:spPr>
        <p:txBody>
          <a:bodyPr wrap="square">
            <a:spAutoFit/>
          </a:bodyPr>
          <a:lstStyle/>
          <a:p>
            <a:pPr algn="ctr"/>
            <a:r>
              <a:rPr lang="en-US" sz="1400"/>
              <a:t>Facts to</a:t>
            </a:r>
          </a:p>
          <a:p>
            <a:pPr algn="ctr"/>
            <a:r>
              <a:rPr lang="en-US" sz="1400"/>
              <a:t>be checked</a:t>
            </a:r>
          </a:p>
        </p:txBody>
      </p:sp>
      <p:cxnSp>
        <p:nvCxnSpPr>
          <p:cNvPr id="152" name="Elbow Connector 142">
            <a:extLst>
              <a:ext uri="{FF2B5EF4-FFF2-40B4-BE49-F238E27FC236}">
                <a16:creationId xmlns:a16="http://schemas.microsoft.com/office/drawing/2014/main" id="{F788AF02-3131-4036-B53F-33ABC4ADF6E4}"/>
              </a:ext>
            </a:extLst>
          </p:cNvPr>
          <p:cNvCxnSpPr/>
          <p:nvPr/>
        </p:nvCxnSpPr>
        <p:spPr>
          <a:xfrm flipH="1">
            <a:off x="9021446" y="5697699"/>
            <a:ext cx="788943" cy="312871"/>
          </a:xfrm>
          <a:prstGeom prst="bentConnector4">
            <a:avLst>
              <a:gd name="adj1" fmla="val -28975"/>
              <a:gd name="adj2" fmla="val 1791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51072D8-11A8-416E-9C61-8322CF7905FA}"/>
              </a:ext>
            </a:extLst>
          </p:cNvPr>
          <p:cNvSpPr txBox="1"/>
          <p:nvPr/>
        </p:nvSpPr>
        <p:spPr>
          <a:xfrm>
            <a:off x="5208319" y="4332923"/>
            <a:ext cx="1531415" cy="307777"/>
          </a:xfrm>
          <a:prstGeom prst="rect">
            <a:avLst/>
          </a:prstGeom>
          <a:solidFill>
            <a:schemeClr val="bg1"/>
          </a:solidFill>
        </p:spPr>
        <p:txBody>
          <a:bodyPr wrap="square" rtlCol="0">
            <a:spAutoFit/>
          </a:bodyPr>
          <a:lstStyle/>
          <a:p>
            <a:r>
              <a:rPr lang="en-US" sz="1400"/>
              <a:t>Positive Feedback</a:t>
            </a: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rPr>
                <a:t>Base Knowledge Graph</a:t>
              </a:r>
            </a:p>
          </p:txBody>
        </p:sp>
      </p:grpSp>
    </p:spTree>
    <p:extLst>
      <p:ext uri="{BB962C8B-B14F-4D97-AF65-F5344CB8AC3E}">
        <p14:creationId xmlns:p14="http://schemas.microsoft.com/office/powerpoint/2010/main" val="10010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50071" y="5282533"/>
            <a:ext cx="1549644" cy="8645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3"/>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2" tooltip="Multinational corporation"/>
              </a:rPr>
              <a:t>multinational</a:t>
            </a:r>
            <a:r>
              <a:rPr lang="en-US" sz="500"/>
              <a:t> </a:t>
            </a:r>
            <a:r>
              <a:rPr lang="en-US" sz="500">
                <a:hlinkClick r:id="rId13" tooltip="Conglomerate (company)"/>
              </a:rPr>
              <a:t>conglomerate</a:t>
            </a:r>
            <a:r>
              <a:rPr lang="en-US" sz="500"/>
              <a:t> corporation operating in the fields of industry, health care, and consumer goods.</a:t>
            </a:r>
            <a:r>
              <a:rPr lang="en-US" sz="500" baseline="30000">
                <a:hlinkClick r:id="rId14"/>
              </a:rPr>
              <a:t>[2]</a:t>
            </a:r>
            <a:r>
              <a:rPr lang="en-US" sz="500"/>
              <a:t> The company produces a variety of products, including </a:t>
            </a:r>
            <a:r>
              <a:rPr lang="en-US" sz="500">
                <a:hlinkClick r:id="rId15" tooltip="Adhesive"/>
              </a:rPr>
              <a:t>adhesives</a:t>
            </a:r>
            <a:r>
              <a:rPr lang="en-US" sz="500"/>
              <a:t>, </a:t>
            </a:r>
            <a:r>
              <a:rPr lang="en-US" sz="500">
                <a:hlinkClick r:id="rId16" tooltip="Abrasive"/>
              </a:rPr>
              <a:t>abrasives</a:t>
            </a:r>
            <a:r>
              <a:rPr lang="en-US" sz="500"/>
              <a:t>, </a:t>
            </a:r>
            <a:r>
              <a:rPr lang="en-US" sz="500">
                <a:hlinkClick r:id="rId17" tooltip="Laminate"/>
              </a:rPr>
              <a:t>laminates</a:t>
            </a:r>
            <a:r>
              <a:rPr lang="en-US" sz="500"/>
              <a:t>, </a:t>
            </a:r>
            <a:r>
              <a:rPr lang="en-US" sz="500">
                <a:hlinkClick r:id="rId18" tooltip="Passive fire protection"/>
              </a:rPr>
              <a:t>passive fire protection</a:t>
            </a:r>
            <a:r>
              <a:rPr lang="en-US" sz="500"/>
              <a:t>, </a:t>
            </a:r>
            <a:r>
              <a:rPr lang="en-US" sz="500">
                <a:hlinkClick r:id="rId19" tooltip="Personal protective equipment"/>
              </a:rPr>
              <a:t>personal protective equipment</a:t>
            </a:r>
            <a:r>
              <a:rPr lang="en-US" sz="500"/>
              <a:t>, dental and orthodontic products, electronic materials, medical products, car-care products,</a:t>
            </a:r>
            <a:r>
              <a:rPr lang="en-US" sz="500" baseline="30000">
                <a:hlinkClick r:id="rId20"/>
              </a:rPr>
              <a:t>[3]</a:t>
            </a:r>
            <a:r>
              <a:rPr lang="en-US" sz="500"/>
              <a:t> </a:t>
            </a:r>
            <a:r>
              <a:rPr lang="en-US" sz="500">
                <a:hlinkClick r:id="rId21" tooltip="Electronic circuits"/>
              </a:rPr>
              <a:t>electronic circuits</a:t>
            </a:r>
            <a:r>
              <a:rPr lang="en-US" sz="500"/>
              <a:t>, healthcare software and optical films.</a:t>
            </a:r>
            <a:r>
              <a:rPr lang="en-US" sz="500" baseline="30000">
                <a:hlinkClick r:id="rId22"/>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4"/>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24" name="Rectangle 123">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Triple Construction (Reverb)</a:t>
            </a:r>
          </a:p>
          <a:p>
            <a:pPr algn="ctr"/>
            <a:endParaRPr lang="en-US" dirty="0">
              <a:solidFill>
                <a:sysClr val="windowText" lastClr="000000"/>
              </a:solidFill>
              <a:cs typeface="Calibri"/>
            </a:endParaRPr>
          </a:p>
        </p:txBody>
      </p:sp>
      <p:sp>
        <p:nvSpPr>
          <p:cNvPr id="125" name="TextBox 124">
            <a:extLst>
              <a:ext uri="{FF2B5EF4-FFF2-40B4-BE49-F238E27FC236}">
                <a16:creationId xmlns:a16="http://schemas.microsoft.com/office/drawing/2014/main" id="{C17CA371-96DA-45CF-B808-E9E4C185019D}"/>
              </a:ext>
            </a:extLst>
          </p:cNvPr>
          <p:cNvSpPr txBox="1"/>
          <p:nvPr/>
        </p:nvSpPr>
        <p:spPr>
          <a:xfrm>
            <a:off x="4048609" y="5620331"/>
            <a:ext cx="1131129" cy="430887"/>
          </a:xfrm>
          <a:prstGeom prst="rect">
            <a:avLst/>
          </a:prstGeom>
          <a:noFill/>
        </p:spPr>
        <p:txBody>
          <a:bodyPr wrap="square" rtlCol="0">
            <a:spAutoFit/>
          </a:bodyPr>
          <a:lstStyle/>
          <a:p>
            <a:pPr algn="ctr"/>
            <a:r>
              <a:rPr lang="en-US" sz="1400"/>
              <a:t>(S,P,O)</a:t>
            </a:r>
          </a:p>
          <a:p>
            <a:pPr algn="ctr"/>
            <a:endParaRPr lang="en-US" sz="800"/>
          </a:p>
        </p:txBody>
      </p:sp>
      <p:sp>
        <p:nvSpPr>
          <p:cNvPr id="126" name="TextBox 125">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spAutoFit/>
          </a:bodyPr>
          <a:lstStyle/>
          <a:p>
            <a:r>
              <a:rPr lang="en-US" sz="1400"/>
              <a:t>Tim Cooks is heading Apple.</a:t>
            </a:r>
          </a:p>
        </p:txBody>
      </p:sp>
      <p:sp>
        <p:nvSpPr>
          <p:cNvPr id="127"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9" name="Picture 128">
            <a:extLst>
              <a:ext uri="{FF2B5EF4-FFF2-40B4-BE49-F238E27FC236}">
                <a16:creationId xmlns:a16="http://schemas.microsoft.com/office/drawing/2014/main" id="{0C30D895-2738-4EE1-A9FA-5BF87CB3789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
        <p:nvSpPr>
          <p:cNvPr id="130" name="Rectangle 129">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solidFill>
            <a:schemeClr val="bg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Computational Fact-Checking</a:t>
            </a:r>
          </a:p>
        </p:txBody>
      </p:sp>
      <p:pic>
        <p:nvPicPr>
          <p:cNvPr id="131" name="Picture 130">
            <a:extLst>
              <a:ext uri="{FF2B5EF4-FFF2-40B4-BE49-F238E27FC236}">
                <a16:creationId xmlns:a16="http://schemas.microsoft.com/office/drawing/2014/main" id="{E3EE07CD-1194-46D0-973D-7EA411C76A7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08319" y="5765681"/>
            <a:ext cx="1765263" cy="799300"/>
          </a:xfrm>
          <a:prstGeom prst="rect">
            <a:avLst/>
          </a:prstGeom>
        </p:spPr>
      </p:pic>
      <p:pic>
        <p:nvPicPr>
          <p:cNvPr id="132" name="Picture 131">
            <a:extLst>
              <a:ext uri="{FF2B5EF4-FFF2-40B4-BE49-F238E27FC236}">
                <a16:creationId xmlns:a16="http://schemas.microsoft.com/office/drawing/2014/main" id="{EE4D98D4-0348-435A-9C11-0F528F852DB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07504" y="5390370"/>
            <a:ext cx="596371" cy="596371"/>
          </a:xfrm>
          <a:prstGeom prst="rect">
            <a:avLst/>
          </a:prstGeom>
        </p:spPr>
      </p:pic>
      <p:sp>
        <p:nvSpPr>
          <p:cNvPr id="148" name="TextBox 147">
            <a:extLst>
              <a:ext uri="{FF2B5EF4-FFF2-40B4-BE49-F238E27FC236}">
                <a16:creationId xmlns:a16="http://schemas.microsoft.com/office/drawing/2014/main" id="{98DA66A7-3F50-499A-A5CC-714A0B500173}"/>
              </a:ext>
            </a:extLst>
          </p:cNvPr>
          <p:cNvSpPr txBox="1"/>
          <p:nvPr/>
        </p:nvSpPr>
        <p:spPr>
          <a:xfrm>
            <a:off x="9903327" y="5247648"/>
            <a:ext cx="1372617" cy="461665"/>
          </a:xfrm>
          <a:prstGeom prst="rect">
            <a:avLst/>
          </a:prstGeom>
          <a:solidFill>
            <a:schemeClr val="bg1"/>
          </a:solidFill>
        </p:spPr>
        <p:txBody>
          <a:bodyPr wrap="square" rtlCol="0">
            <a:spAutoFit/>
          </a:bodyPr>
          <a:lstStyle/>
          <a:p>
            <a:pPr algn="ctr"/>
            <a:r>
              <a:rPr lang="en-US" sz="1200"/>
              <a:t>Discarded facts</a:t>
            </a:r>
          </a:p>
          <a:p>
            <a:pPr algn="ctr"/>
            <a:r>
              <a:rPr lang="en-US" sz="1200"/>
              <a:t>(Low Truth Value) </a:t>
            </a:r>
          </a:p>
        </p:txBody>
      </p:sp>
      <p:sp>
        <p:nvSpPr>
          <p:cNvPr id="149" name="TextBox 148">
            <a:extLst>
              <a:ext uri="{FF2B5EF4-FFF2-40B4-BE49-F238E27FC236}">
                <a16:creationId xmlns:a16="http://schemas.microsoft.com/office/drawing/2014/main" id="{7BD5B015-74E8-4EC2-871D-4C06B5793C4D}"/>
              </a:ext>
            </a:extLst>
          </p:cNvPr>
          <p:cNvSpPr txBox="1"/>
          <p:nvPr/>
        </p:nvSpPr>
        <p:spPr>
          <a:xfrm>
            <a:off x="7913312" y="6210250"/>
            <a:ext cx="2216265" cy="430887"/>
          </a:xfrm>
          <a:prstGeom prst="rect">
            <a:avLst/>
          </a:prstGeom>
          <a:noFill/>
        </p:spPr>
        <p:txBody>
          <a:bodyPr wrap="square" rtlCol="0">
            <a:spAutoFit/>
          </a:bodyPr>
          <a:lstStyle/>
          <a:p>
            <a:pPr algn="r"/>
            <a:r>
              <a:rPr lang="en-US" sz="1100"/>
              <a:t>Knowledge Graph Update with high truth value facts.</a:t>
            </a:r>
          </a:p>
        </p:txBody>
      </p:sp>
      <p:cxnSp>
        <p:nvCxnSpPr>
          <p:cNvPr id="150" name="Straight Arrow Connector 149">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237A36D-F29F-462C-9823-769A2AAB8000}"/>
              </a:ext>
            </a:extLst>
          </p:cNvPr>
          <p:cNvSpPr/>
          <p:nvPr/>
        </p:nvSpPr>
        <p:spPr>
          <a:xfrm>
            <a:off x="7126350" y="5392366"/>
            <a:ext cx="1162976" cy="523220"/>
          </a:xfrm>
          <a:prstGeom prst="rect">
            <a:avLst/>
          </a:prstGeom>
        </p:spPr>
        <p:txBody>
          <a:bodyPr wrap="square">
            <a:spAutoFit/>
          </a:bodyPr>
          <a:lstStyle/>
          <a:p>
            <a:pPr algn="ctr"/>
            <a:r>
              <a:rPr lang="en-US" sz="1400"/>
              <a:t>Facts to</a:t>
            </a:r>
          </a:p>
          <a:p>
            <a:pPr algn="ctr"/>
            <a:r>
              <a:rPr lang="en-US" sz="1400"/>
              <a:t>be checked</a:t>
            </a:r>
          </a:p>
        </p:txBody>
      </p:sp>
      <p:cxnSp>
        <p:nvCxnSpPr>
          <p:cNvPr id="152" name="Elbow Connector 142">
            <a:extLst>
              <a:ext uri="{FF2B5EF4-FFF2-40B4-BE49-F238E27FC236}">
                <a16:creationId xmlns:a16="http://schemas.microsoft.com/office/drawing/2014/main" id="{F788AF02-3131-4036-B53F-33ABC4ADF6E4}"/>
              </a:ext>
            </a:extLst>
          </p:cNvPr>
          <p:cNvCxnSpPr/>
          <p:nvPr/>
        </p:nvCxnSpPr>
        <p:spPr>
          <a:xfrm flipH="1">
            <a:off x="9021446" y="5697699"/>
            <a:ext cx="788943" cy="312871"/>
          </a:xfrm>
          <a:prstGeom prst="bentConnector4">
            <a:avLst>
              <a:gd name="adj1" fmla="val -28975"/>
              <a:gd name="adj2" fmla="val 1791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51072D8-11A8-416E-9C61-8322CF7905FA}"/>
              </a:ext>
            </a:extLst>
          </p:cNvPr>
          <p:cNvSpPr txBox="1"/>
          <p:nvPr/>
        </p:nvSpPr>
        <p:spPr>
          <a:xfrm>
            <a:off x="5208319" y="4332923"/>
            <a:ext cx="1531415" cy="307777"/>
          </a:xfrm>
          <a:prstGeom prst="rect">
            <a:avLst/>
          </a:prstGeom>
          <a:solidFill>
            <a:schemeClr val="bg1"/>
          </a:solidFill>
        </p:spPr>
        <p:txBody>
          <a:bodyPr wrap="square" rtlCol="0">
            <a:spAutoFit/>
          </a:bodyPr>
          <a:lstStyle/>
          <a:p>
            <a:r>
              <a:rPr lang="en-US" sz="1400"/>
              <a:t>Positive Feedback</a:t>
            </a: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rPr>
                <a:t>Base Knowledge Graph</a:t>
              </a:r>
            </a:p>
          </p:txBody>
        </p:sp>
      </p:grpSp>
    </p:spTree>
    <p:extLst>
      <p:ext uri="{BB962C8B-B14F-4D97-AF65-F5344CB8AC3E}">
        <p14:creationId xmlns:p14="http://schemas.microsoft.com/office/powerpoint/2010/main" val="827443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452857" y="2426869"/>
            <a:ext cx="7029464" cy="1325563"/>
          </a:xfrm>
        </p:spPr>
        <p:txBody>
          <a:bodyPr>
            <a:normAutofit/>
          </a:bodyPr>
          <a:lstStyle/>
          <a:p>
            <a:r>
              <a:rPr lang="en-US" sz="4800">
                <a:solidFill>
                  <a:srgbClr val="FFFFFF"/>
                </a:solidFill>
                <a:cs typeface="Calibri Light"/>
              </a:rPr>
              <a:t>Conclusion</a:t>
            </a:r>
          </a:p>
        </p:txBody>
      </p:sp>
    </p:spTree>
    <p:extLst>
      <p:ext uri="{BB962C8B-B14F-4D97-AF65-F5344CB8AC3E}">
        <p14:creationId xmlns:p14="http://schemas.microsoft.com/office/powerpoint/2010/main" val="424121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Contributions</a:t>
            </a:r>
            <a:endParaRPr lang="en-US" sz="4000" i="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53788" y="228151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2" name="TextBox 1">
            <a:extLst>
              <a:ext uri="{FF2B5EF4-FFF2-40B4-BE49-F238E27FC236}">
                <a16:creationId xmlns:a16="http://schemas.microsoft.com/office/drawing/2014/main" id="{A556CBE9-B726-4312-AB10-6D20520A65A6}"/>
              </a:ext>
            </a:extLst>
          </p:cNvPr>
          <p:cNvSpPr txBox="1"/>
          <p:nvPr/>
        </p:nvSpPr>
        <p:spPr>
          <a:xfrm>
            <a:off x="337369" y="1581090"/>
            <a:ext cx="12139894" cy="54476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solidFill>
                <a:srgbClr val="002060"/>
              </a:solidFill>
              <a:cs typeface="Calibri"/>
            </a:endParaRPr>
          </a:p>
          <a:p>
            <a:pPr marL="342900" indent="-342900">
              <a:buFont typeface="Arial"/>
              <a:buChar char="•"/>
            </a:pPr>
            <a:r>
              <a:rPr lang="en-US" sz="3600" dirty="0">
                <a:solidFill>
                  <a:srgbClr val="002060"/>
                </a:solidFill>
                <a:cs typeface="Calibri"/>
              </a:rPr>
              <a:t>A web crawling, classification </a:t>
            </a:r>
            <a:r>
              <a:rPr lang="en-US" sz="3600">
                <a:solidFill>
                  <a:srgbClr val="002060"/>
                </a:solidFill>
                <a:cs typeface="Calibri"/>
              </a:rPr>
              <a:t>and fact-checking architecture</a:t>
            </a:r>
            <a:r>
              <a:rPr lang="en-US" sz="3600" dirty="0">
                <a:solidFill>
                  <a:srgbClr val="002060"/>
                </a:solidFill>
                <a:cs typeface="Calibri"/>
              </a:rPr>
              <a:t>.</a:t>
            </a:r>
          </a:p>
          <a:p>
            <a:pPr marL="342900" indent="-342900">
              <a:buFont typeface="Arial"/>
              <a:buChar char="•"/>
            </a:pPr>
            <a:endParaRPr lang="en-US" sz="3600" dirty="0">
              <a:solidFill>
                <a:srgbClr val="002060"/>
              </a:solidFill>
              <a:cs typeface="Calibri"/>
            </a:endParaRPr>
          </a:p>
          <a:p>
            <a:pPr marL="342900" indent="-342900">
              <a:buFont typeface="Arial"/>
              <a:buChar char="•"/>
            </a:pPr>
            <a:r>
              <a:rPr lang="en-US" sz="3600" dirty="0">
                <a:solidFill>
                  <a:srgbClr val="002060"/>
                </a:solidFill>
                <a:cs typeface="Calibri"/>
              </a:rPr>
              <a:t>A classification technique for retrieving relevant information.</a:t>
            </a:r>
          </a:p>
          <a:p>
            <a:pPr marL="342900" indent="-342900">
              <a:buFont typeface="Arial"/>
              <a:buChar char="•"/>
            </a:pPr>
            <a:endParaRPr lang="en-US" sz="3600" dirty="0">
              <a:solidFill>
                <a:srgbClr val="002060"/>
              </a:solidFill>
              <a:cs typeface="Calibri"/>
            </a:endParaRPr>
          </a:p>
          <a:p>
            <a:pPr marL="342900" indent="-342900">
              <a:buFont typeface="Arial"/>
              <a:buChar char="•"/>
            </a:pPr>
            <a:r>
              <a:rPr lang="en-US" sz="3600" dirty="0">
                <a:solidFill>
                  <a:srgbClr val="002060"/>
                </a:solidFill>
                <a:cs typeface="Calibri"/>
              </a:rPr>
              <a:t>A fact-checking algorithm, </a:t>
            </a:r>
            <a:r>
              <a:rPr lang="en-US" sz="3600" dirty="0" err="1">
                <a:solidFill>
                  <a:srgbClr val="002060"/>
                </a:solidFill>
                <a:cs typeface="Calibri"/>
              </a:rPr>
              <a:t>StreamMiner</a:t>
            </a:r>
            <a:r>
              <a:rPr lang="en-US" sz="3600" dirty="0">
                <a:solidFill>
                  <a:srgbClr val="002060"/>
                </a:solidFill>
                <a:cs typeface="Calibri"/>
              </a:rPr>
              <a:t>, for checking information </a:t>
            </a:r>
            <a:r>
              <a:rPr lang="en-US" sz="3600">
                <a:solidFill>
                  <a:srgbClr val="002060"/>
                </a:solidFill>
                <a:cs typeface="Calibri"/>
              </a:rPr>
              <a:t>credibility. </a:t>
            </a:r>
            <a:endParaRPr lang="en-US" sz="3600" dirty="0">
              <a:solidFill>
                <a:srgbClr val="002060"/>
              </a:solidFill>
              <a:cs typeface="Calibri"/>
            </a:endParaRPr>
          </a:p>
          <a:p>
            <a:pPr marL="342900" indent="-342900">
              <a:buFont typeface="Arial"/>
              <a:buChar char="•"/>
            </a:pPr>
            <a:endParaRPr lang="en-US" sz="2400" dirty="0">
              <a:solidFill>
                <a:srgbClr val="002060"/>
              </a:solidFill>
              <a:cs typeface="Calibri"/>
            </a:endParaRPr>
          </a:p>
          <a:p>
            <a:endParaRPr lang="en-US" sz="2400" dirty="0">
              <a:solidFill>
                <a:srgbClr val="002060"/>
              </a:solidFill>
              <a:cs typeface="Calibri"/>
            </a:endParaRPr>
          </a:p>
          <a:p>
            <a:endParaRPr lang="en-US" sz="2400" dirty="0">
              <a:solidFill>
                <a:srgbClr val="002060"/>
              </a:solidFill>
              <a:cs typeface="Calibri"/>
            </a:endParaRPr>
          </a:p>
          <a:p>
            <a:pPr marL="285750" indent="-285750">
              <a:buFont typeface="Arial"/>
              <a:buChar char="•"/>
            </a:pPr>
            <a:endParaRPr lang="en-US" sz="2400" dirty="0">
              <a:solidFill>
                <a:srgbClr val="002060"/>
              </a:solidFill>
              <a:cs typeface="Calibri"/>
            </a:endParaRPr>
          </a:p>
        </p:txBody>
      </p:sp>
    </p:spTree>
    <p:extLst>
      <p:ext uri="{BB962C8B-B14F-4D97-AF65-F5344CB8AC3E}">
        <p14:creationId xmlns:p14="http://schemas.microsoft.com/office/powerpoint/2010/main" val="405529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532273" y="1581617"/>
            <a:ext cx="2189288" cy="1707917"/>
          </a:xfrm>
          <a:prstGeom prst="rect">
            <a:avLst/>
          </a:prstGeom>
        </p:spPr>
      </p:pic>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Contribution: Making Impact</a:t>
            </a:r>
          </a:p>
        </p:txBody>
      </p:sp>
      <p:sp>
        <p:nvSpPr>
          <p:cNvPr id="5" name="TextBox 4">
            <a:extLst>
              <a:ext uri="{FF2B5EF4-FFF2-40B4-BE49-F238E27FC236}">
                <a16:creationId xmlns:a16="http://schemas.microsoft.com/office/drawing/2014/main" id="{BF5AAC7B-5FF9-4D2B-9AD7-07726FB611D3}"/>
              </a:ext>
            </a:extLst>
          </p:cNvPr>
          <p:cNvSpPr txBox="1"/>
          <p:nvPr/>
        </p:nvSpPr>
        <p:spPr>
          <a:xfrm>
            <a:off x="3091213" y="2435575"/>
            <a:ext cx="8387426" cy="29854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solidFill>
                  <a:srgbClr val="002060"/>
                </a:solidFill>
                <a:cs typeface="Calibri"/>
              </a:rPr>
              <a:t>Scaled up the Analysts' ability to retrieve information</a:t>
            </a:r>
            <a:endParaRPr lang="en-US" sz="2800" dirty="0">
              <a:cs typeface="Calibri"/>
            </a:endParaRPr>
          </a:p>
          <a:p>
            <a:endParaRPr lang="en-US" sz="2800" dirty="0">
              <a:solidFill>
                <a:srgbClr val="002060"/>
              </a:solidFill>
              <a:cs typeface="Calibri"/>
            </a:endParaRPr>
          </a:p>
          <a:p>
            <a:endParaRPr lang="en-US" sz="2800" dirty="0">
              <a:solidFill>
                <a:srgbClr val="002060"/>
              </a:solidFill>
              <a:cs typeface="Calibri"/>
            </a:endParaRPr>
          </a:p>
          <a:p>
            <a:endParaRPr lang="en-US" sz="2800" dirty="0">
              <a:solidFill>
                <a:srgbClr val="002060"/>
              </a:solidFill>
              <a:cs typeface="Calibri"/>
            </a:endParaRPr>
          </a:p>
          <a:p>
            <a:pPr marL="457200" indent="-457200">
              <a:buFont typeface="Arial"/>
              <a:buChar char="•"/>
            </a:pPr>
            <a:r>
              <a:rPr lang="en-US" sz="2800" dirty="0">
                <a:solidFill>
                  <a:srgbClr val="002060"/>
                </a:solidFill>
                <a:cs typeface="Calibri"/>
              </a:rPr>
              <a:t>Data of 52,000+ Companies for decision-making</a:t>
            </a:r>
          </a:p>
          <a:p>
            <a:pPr marL="285750" indent="-285750">
              <a:buFont typeface="Arial"/>
              <a:buChar char="•"/>
            </a:pPr>
            <a:endParaRPr lang="en-US" sz="2400" dirty="0">
              <a:solidFill>
                <a:srgbClr val="002060"/>
              </a:solidFill>
              <a:cs typeface="Calibri"/>
            </a:endParaRPr>
          </a:p>
          <a:p>
            <a:pPr marL="285750" indent="-285750">
              <a:buFont typeface="Arial"/>
              <a:buChar char="•"/>
            </a:pPr>
            <a:endParaRPr lang="en-US" sz="2400" dirty="0">
              <a:solidFill>
                <a:srgbClr val="002060"/>
              </a:solidFill>
              <a:cs typeface="Calibri"/>
            </a:endParaRPr>
          </a:p>
        </p:txBody>
      </p:sp>
      <p:pic>
        <p:nvPicPr>
          <p:cNvPr id="10" name="Picture 10">
            <a:extLst>
              <a:ext uri="{FF2B5EF4-FFF2-40B4-BE49-F238E27FC236}">
                <a16:creationId xmlns:a16="http://schemas.microsoft.com/office/drawing/2014/main" id="{513CF2E2-01E9-44B8-B75F-034A9131ECA7}"/>
              </a:ext>
            </a:extLst>
          </p:cNvPr>
          <p:cNvPicPr>
            <a:picLocks noChangeAspect="1"/>
          </p:cNvPicPr>
          <p:nvPr/>
        </p:nvPicPr>
        <p:blipFill>
          <a:blip r:embed="rId4"/>
          <a:stretch>
            <a:fillRect/>
          </a:stretch>
        </p:blipFill>
        <p:spPr>
          <a:xfrm>
            <a:off x="908812" y="3773488"/>
            <a:ext cx="1590505" cy="1912616"/>
          </a:xfrm>
          <a:prstGeom prst="rect">
            <a:avLst/>
          </a:prstGeom>
        </p:spPr>
      </p:pic>
    </p:spTree>
    <p:extLst>
      <p:ext uri="{BB962C8B-B14F-4D97-AF65-F5344CB8AC3E}">
        <p14:creationId xmlns:p14="http://schemas.microsoft.com/office/powerpoint/2010/main" val="2248549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19174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Acknowledgements</a:t>
            </a:r>
          </a:p>
        </p:txBody>
      </p:sp>
      <p:pic>
        <p:nvPicPr>
          <p:cNvPr id="4" name="Picture 4" descr="A group of people standing around a table&#10;&#10;Description generated with very high confidence">
            <a:extLst>
              <a:ext uri="{FF2B5EF4-FFF2-40B4-BE49-F238E27FC236}">
                <a16:creationId xmlns:a16="http://schemas.microsoft.com/office/drawing/2014/main" id="{6283C838-E652-459B-A88D-1BACC85BA584}"/>
              </a:ext>
            </a:extLst>
          </p:cNvPr>
          <p:cNvPicPr>
            <a:picLocks noChangeAspect="1"/>
          </p:cNvPicPr>
          <p:nvPr/>
        </p:nvPicPr>
        <p:blipFill rotWithShape="1">
          <a:blip r:embed="rId3"/>
          <a:srcRect l="9430" t="21429" r="18958"/>
          <a:stretch/>
        </p:blipFill>
        <p:spPr>
          <a:xfrm>
            <a:off x="224957" y="4119160"/>
            <a:ext cx="4124127" cy="255704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002" t="4963" r="14500"/>
          <a:stretch/>
        </p:blipFill>
        <p:spPr>
          <a:xfrm>
            <a:off x="131719" y="1480003"/>
            <a:ext cx="2032151" cy="1947660"/>
          </a:xfrm>
          <a:prstGeom prst="rect">
            <a:avLst/>
          </a:prstGeom>
        </p:spPr>
      </p:pic>
      <p:sp>
        <p:nvSpPr>
          <p:cNvPr id="5" name="Rectangle 4"/>
          <p:cNvSpPr/>
          <p:nvPr/>
        </p:nvSpPr>
        <p:spPr>
          <a:xfrm>
            <a:off x="91060" y="3439217"/>
            <a:ext cx="2200089" cy="646331"/>
          </a:xfrm>
          <a:prstGeom prst="rect">
            <a:avLst/>
          </a:prstGeom>
        </p:spPr>
        <p:txBody>
          <a:bodyPr wrap="none">
            <a:spAutoFit/>
          </a:bodyPr>
          <a:lstStyle/>
          <a:p>
            <a:pPr algn="ctr"/>
            <a:r>
              <a:rPr lang="en-US" dirty="0" err="1">
                <a:solidFill>
                  <a:srgbClr val="002060"/>
                </a:solidFill>
                <a:cs typeface="Calibri"/>
              </a:rPr>
              <a:t>Shadi</a:t>
            </a:r>
            <a:r>
              <a:rPr lang="en-US" dirty="0">
                <a:solidFill>
                  <a:srgbClr val="002060"/>
                </a:solidFill>
                <a:cs typeface="Calibri"/>
              </a:rPr>
              <a:t> </a:t>
            </a:r>
            <a:r>
              <a:rPr lang="en-US" dirty="0" err="1">
                <a:solidFill>
                  <a:srgbClr val="002060"/>
                </a:solidFill>
                <a:cs typeface="Calibri"/>
              </a:rPr>
              <a:t>Shahsavari</a:t>
            </a:r>
            <a:r>
              <a:rPr lang="en-US" dirty="0">
                <a:solidFill>
                  <a:srgbClr val="002060"/>
                </a:solidFill>
                <a:cs typeface="Calibri"/>
              </a:rPr>
              <a:t>, </a:t>
            </a:r>
          </a:p>
          <a:p>
            <a:pPr algn="ctr"/>
            <a:r>
              <a:rPr lang="en-US" dirty="0">
                <a:solidFill>
                  <a:srgbClr val="002060"/>
                </a:solidFill>
                <a:cs typeface="Calibri"/>
              </a:rPr>
              <a:t>our academic mentor</a:t>
            </a:r>
          </a:p>
        </p:txBody>
      </p:sp>
      <p:pic>
        <p:nvPicPr>
          <p:cNvPr id="1028" name="Picture 4" descr="rjit Pat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7928" y="1480354"/>
            <a:ext cx="1959214" cy="195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drea Melissa Boudrea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016" y="1486205"/>
            <a:ext cx="1946810" cy="19468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phen DeSalv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965" y="1469924"/>
            <a:ext cx="1959214" cy="19592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119609" y="3427663"/>
            <a:ext cx="2235356" cy="646331"/>
          </a:xfrm>
          <a:prstGeom prst="rect">
            <a:avLst/>
          </a:prstGeom>
        </p:spPr>
        <p:txBody>
          <a:bodyPr wrap="none">
            <a:spAutoFit/>
          </a:bodyPr>
          <a:lstStyle/>
          <a:p>
            <a:pPr algn="ctr"/>
            <a:r>
              <a:rPr lang="en-US" dirty="0">
                <a:solidFill>
                  <a:srgbClr val="002060"/>
                </a:solidFill>
                <a:cs typeface="Calibri"/>
              </a:rPr>
              <a:t>Dr. Stephen </a:t>
            </a:r>
            <a:r>
              <a:rPr lang="en-US" dirty="0" err="1">
                <a:solidFill>
                  <a:srgbClr val="002060"/>
                </a:solidFill>
                <a:cs typeface="Calibri"/>
              </a:rPr>
              <a:t>DeSalvo</a:t>
            </a:r>
            <a:r>
              <a:rPr lang="en-US" dirty="0">
                <a:solidFill>
                  <a:srgbClr val="002060"/>
                </a:solidFill>
                <a:cs typeface="Calibri"/>
              </a:rPr>
              <a:t>, </a:t>
            </a:r>
          </a:p>
          <a:p>
            <a:pPr algn="ctr"/>
            <a:r>
              <a:rPr lang="en-US" dirty="0">
                <a:solidFill>
                  <a:srgbClr val="002060"/>
                </a:solidFill>
                <a:cs typeface="Calibri"/>
              </a:rPr>
              <a:t>Industry Mentor</a:t>
            </a:r>
          </a:p>
        </p:txBody>
      </p:sp>
      <p:sp>
        <p:nvSpPr>
          <p:cNvPr id="13" name="Rectangle 12"/>
          <p:cNvSpPr/>
          <p:nvPr/>
        </p:nvSpPr>
        <p:spPr>
          <a:xfrm>
            <a:off x="4349084" y="3439216"/>
            <a:ext cx="1797480" cy="646331"/>
          </a:xfrm>
          <a:prstGeom prst="rect">
            <a:avLst/>
          </a:prstGeom>
        </p:spPr>
        <p:txBody>
          <a:bodyPr wrap="none">
            <a:spAutoFit/>
          </a:bodyPr>
          <a:lstStyle/>
          <a:p>
            <a:pPr algn="ctr"/>
            <a:r>
              <a:rPr lang="en-US" dirty="0">
                <a:solidFill>
                  <a:srgbClr val="002060"/>
                </a:solidFill>
                <a:cs typeface="Calibri"/>
              </a:rPr>
              <a:t>Melissa </a:t>
            </a:r>
            <a:r>
              <a:rPr lang="en-US" dirty="0" err="1">
                <a:solidFill>
                  <a:srgbClr val="002060"/>
                </a:solidFill>
                <a:cs typeface="Calibri"/>
              </a:rPr>
              <a:t>Boudrea</a:t>
            </a:r>
            <a:r>
              <a:rPr lang="en-US" dirty="0">
                <a:solidFill>
                  <a:srgbClr val="002060"/>
                </a:solidFill>
                <a:cs typeface="Calibri"/>
              </a:rPr>
              <a:t>,</a:t>
            </a:r>
          </a:p>
          <a:p>
            <a:pPr algn="ctr"/>
            <a:r>
              <a:rPr lang="en-US" dirty="0">
                <a:solidFill>
                  <a:srgbClr val="002060"/>
                </a:solidFill>
                <a:cs typeface="Calibri"/>
              </a:rPr>
              <a:t>Industry Sponsor</a:t>
            </a:r>
          </a:p>
        </p:txBody>
      </p:sp>
      <p:sp>
        <p:nvSpPr>
          <p:cNvPr id="14" name="Rectangle 13"/>
          <p:cNvSpPr/>
          <p:nvPr/>
        </p:nvSpPr>
        <p:spPr>
          <a:xfrm>
            <a:off x="6374058" y="3410032"/>
            <a:ext cx="1719381" cy="646331"/>
          </a:xfrm>
          <a:prstGeom prst="rect">
            <a:avLst/>
          </a:prstGeom>
        </p:spPr>
        <p:txBody>
          <a:bodyPr wrap="none">
            <a:spAutoFit/>
          </a:bodyPr>
          <a:lstStyle/>
          <a:p>
            <a:pPr algn="ctr"/>
            <a:r>
              <a:rPr lang="en-US" dirty="0" err="1">
                <a:solidFill>
                  <a:srgbClr val="002060"/>
                </a:solidFill>
                <a:cs typeface="Calibri"/>
              </a:rPr>
              <a:t>Urjit</a:t>
            </a:r>
            <a:r>
              <a:rPr lang="en-US" dirty="0">
                <a:solidFill>
                  <a:srgbClr val="002060"/>
                </a:solidFill>
                <a:cs typeface="Calibri"/>
              </a:rPr>
              <a:t> Patel</a:t>
            </a:r>
          </a:p>
          <a:p>
            <a:pPr algn="ctr"/>
            <a:r>
              <a:rPr lang="en-US" dirty="0">
                <a:solidFill>
                  <a:srgbClr val="002060"/>
                </a:solidFill>
                <a:cs typeface="Calibri"/>
              </a:rPr>
              <a:t>Industry Mentor</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0914" y="1494784"/>
            <a:ext cx="1804218" cy="1933933"/>
          </a:xfrm>
          <a:prstGeom prst="rect">
            <a:avLst/>
          </a:prstGeom>
        </p:spPr>
      </p:pic>
      <p:sp>
        <p:nvSpPr>
          <p:cNvPr id="8" name="Rectangle 7"/>
          <p:cNvSpPr/>
          <p:nvPr/>
        </p:nvSpPr>
        <p:spPr>
          <a:xfrm>
            <a:off x="8141627" y="3419038"/>
            <a:ext cx="2173415" cy="646331"/>
          </a:xfrm>
          <a:prstGeom prst="rect">
            <a:avLst/>
          </a:prstGeom>
        </p:spPr>
        <p:txBody>
          <a:bodyPr wrap="none">
            <a:spAutoFit/>
          </a:bodyPr>
          <a:lstStyle/>
          <a:p>
            <a:pPr algn="ctr"/>
            <a:r>
              <a:rPr lang="en-US">
                <a:solidFill>
                  <a:srgbClr val="002060"/>
                </a:solidFill>
                <a:cs typeface="Calibri"/>
              </a:rPr>
              <a:t>Susana Serna, </a:t>
            </a:r>
          </a:p>
          <a:p>
            <a:pPr algn="ctr"/>
            <a:r>
              <a:rPr lang="en-US" dirty="0">
                <a:solidFill>
                  <a:srgbClr val="002060"/>
                </a:solidFill>
                <a:cs typeface="Calibri"/>
              </a:rPr>
              <a:t>our Program Director</a:t>
            </a:r>
          </a:p>
        </p:txBody>
      </p:sp>
      <p:pic>
        <p:nvPicPr>
          <p:cNvPr id="1034" name="Picture 10" descr="avid Medin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4357" y="4113972"/>
            <a:ext cx="1749324" cy="201845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582986" y="6132423"/>
            <a:ext cx="1560876" cy="523220"/>
          </a:xfrm>
          <a:prstGeom prst="rect">
            <a:avLst/>
          </a:prstGeom>
        </p:spPr>
        <p:txBody>
          <a:bodyPr wrap="none">
            <a:spAutoFit/>
          </a:bodyPr>
          <a:lstStyle/>
          <a:p>
            <a:pPr algn="ctr"/>
            <a:r>
              <a:rPr lang="en-US" sz="1400" dirty="0">
                <a:solidFill>
                  <a:srgbClr val="002060"/>
                </a:solidFill>
                <a:cs typeface="Calibri"/>
              </a:rPr>
              <a:t>David Medina,</a:t>
            </a:r>
          </a:p>
          <a:p>
            <a:pPr algn="ctr"/>
            <a:r>
              <a:rPr lang="en-US" sz="1400" dirty="0">
                <a:solidFill>
                  <a:srgbClr val="002060"/>
                </a:solidFill>
                <a:cs typeface="Calibri"/>
              </a:rPr>
              <a:t>Our IT Professional</a:t>
            </a:r>
          </a:p>
        </p:txBody>
      </p:sp>
      <p:pic>
        <p:nvPicPr>
          <p:cNvPr id="1036" name="Picture 12" descr="http://www.ipam.ucla.edu/wp-content/uploads/2013/12/Dimi-104x12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2303" y="4105454"/>
            <a:ext cx="1749324" cy="201845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552810" y="6118565"/>
            <a:ext cx="1722779" cy="523220"/>
          </a:xfrm>
          <a:prstGeom prst="rect">
            <a:avLst/>
          </a:prstGeom>
        </p:spPr>
        <p:txBody>
          <a:bodyPr wrap="none">
            <a:spAutoFit/>
          </a:bodyPr>
          <a:lstStyle/>
          <a:p>
            <a:pPr algn="ctr"/>
            <a:r>
              <a:rPr lang="en-US" sz="1400" dirty="0">
                <a:solidFill>
                  <a:srgbClr val="002060"/>
                </a:solidFill>
                <a:cs typeface="Calibri"/>
              </a:rPr>
              <a:t>Dimi </a:t>
            </a:r>
            <a:r>
              <a:rPr lang="en-US" sz="1400" dirty="0" err="1">
                <a:solidFill>
                  <a:srgbClr val="002060"/>
                </a:solidFill>
                <a:cs typeface="Calibri"/>
              </a:rPr>
              <a:t>Mavalski</a:t>
            </a:r>
            <a:endParaRPr lang="en-US" sz="1400" dirty="0">
              <a:solidFill>
                <a:srgbClr val="002060"/>
              </a:solidFill>
              <a:cs typeface="Calibri"/>
            </a:endParaRPr>
          </a:p>
          <a:p>
            <a:pPr algn="ctr"/>
            <a:r>
              <a:rPr lang="en-US" sz="1400" dirty="0">
                <a:solidFill>
                  <a:srgbClr val="002060"/>
                </a:solidFill>
                <a:cs typeface="Calibri"/>
              </a:rPr>
              <a:t>Program Coordinator</a:t>
            </a:r>
          </a:p>
        </p:txBody>
      </p:sp>
      <p:pic>
        <p:nvPicPr>
          <p:cNvPr id="1038" name="Picture 14" descr="oland McFarlan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8778" y="4105454"/>
            <a:ext cx="1738365" cy="200580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8417307" y="6086706"/>
            <a:ext cx="1777281" cy="523220"/>
          </a:xfrm>
          <a:prstGeom prst="rect">
            <a:avLst/>
          </a:prstGeom>
        </p:spPr>
        <p:txBody>
          <a:bodyPr wrap="none">
            <a:spAutoFit/>
          </a:bodyPr>
          <a:lstStyle/>
          <a:p>
            <a:pPr algn="ctr"/>
            <a:r>
              <a:rPr lang="en-US" sz="1400" dirty="0">
                <a:solidFill>
                  <a:srgbClr val="002060"/>
                </a:solidFill>
                <a:cs typeface="Calibri"/>
              </a:rPr>
              <a:t>Ronald McFarland</a:t>
            </a:r>
          </a:p>
          <a:p>
            <a:pPr algn="ctr"/>
            <a:r>
              <a:rPr lang="en-US" sz="1400" dirty="0">
                <a:solidFill>
                  <a:srgbClr val="002060"/>
                </a:solidFill>
                <a:cs typeface="Calibri"/>
              </a:rPr>
              <a:t>Program Co-</a:t>
            </a:r>
            <a:r>
              <a:rPr lang="en-US" sz="1400" dirty="0" err="1">
                <a:solidFill>
                  <a:srgbClr val="002060"/>
                </a:solidFill>
                <a:cs typeface="Calibri"/>
              </a:rPr>
              <a:t>ordinator</a:t>
            </a:r>
            <a:endParaRPr lang="en-US" sz="1400" dirty="0">
              <a:solidFill>
                <a:srgbClr val="002060"/>
              </a:solidFill>
              <a:cs typeface="Calibri"/>
            </a:endParaRPr>
          </a:p>
        </p:txBody>
      </p:sp>
      <p:pic>
        <p:nvPicPr>
          <p:cNvPr id="23"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12"/>
          <a:srcRect l="10792" t="32877" r="6435" b="33354"/>
          <a:stretch/>
        </p:blipFill>
        <p:spPr>
          <a:xfrm>
            <a:off x="10248805" y="2363260"/>
            <a:ext cx="1889666" cy="767148"/>
          </a:xfrm>
          <a:prstGeom prst="rect">
            <a:avLst/>
          </a:prstGeom>
        </p:spPr>
      </p:pic>
      <p:pic>
        <p:nvPicPr>
          <p:cNvPr id="24" name="Picture 6">
            <a:extLst>
              <a:ext uri="{FF2B5EF4-FFF2-40B4-BE49-F238E27FC236}">
                <a16:creationId xmlns:a16="http://schemas.microsoft.com/office/drawing/2014/main" id="{4004B7A9-93CF-4209-94E3-5EFC8A7D9DFE}"/>
              </a:ext>
            </a:extLst>
          </p:cNvPr>
          <p:cNvPicPr>
            <a:picLocks noChangeAspect="1"/>
          </p:cNvPicPr>
          <p:nvPr/>
        </p:nvPicPr>
        <p:blipFill>
          <a:blip r:embed="rId13"/>
          <a:stretch>
            <a:fillRect/>
          </a:stretch>
        </p:blipFill>
        <p:spPr>
          <a:xfrm>
            <a:off x="10386023" y="3529301"/>
            <a:ext cx="1615231" cy="688240"/>
          </a:xfrm>
          <a:prstGeom prst="rect">
            <a:avLst/>
          </a:prstGeom>
        </p:spPr>
      </p:pic>
      <p:pic>
        <p:nvPicPr>
          <p:cNvPr id="1040" name="Picture 16" descr="mage result for national science founda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15042" y="4378280"/>
            <a:ext cx="1708426" cy="17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28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572387" y="2516516"/>
            <a:ext cx="2957994" cy="1325563"/>
          </a:xfrm>
        </p:spPr>
        <p:txBody>
          <a:bodyPr>
            <a:normAutofit/>
          </a:bodyPr>
          <a:lstStyle/>
          <a:p>
            <a:r>
              <a:rPr lang="en-US" sz="4800">
                <a:solidFill>
                  <a:srgbClr val="FFFFFF"/>
                </a:solidFill>
                <a:cs typeface="Calibri Light"/>
              </a:rPr>
              <a:t>Questions?</a:t>
            </a:r>
          </a:p>
        </p:txBody>
      </p:sp>
    </p:spTree>
    <p:extLst>
      <p:ext uri="{BB962C8B-B14F-4D97-AF65-F5344CB8AC3E}">
        <p14:creationId xmlns:p14="http://schemas.microsoft.com/office/powerpoint/2010/main" val="196227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Structured Web Pages</a:t>
            </a:r>
            <a:endParaRPr lang="en-US"/>
          </a:p>
        </p:txBody>
      </p:sp>
      <p:sp>
        <p:nvSpPr>
          <p:cNvPr id="4" name="TextBox 3">
            <a:extLst>
              <a:ext uri="{FF2B5EF4-FFF2-40B4-BE49-F238E27FC236}">
                <a16:creationId xmlns:a16="http://schemas.microsoft.com/office/drawing/2014/main" id="{03761984-CCF2-4EDE-B333-6F9C9268EC0C}"/>
              </a:ext>
            </a:extLst>
          </p:cNvPr>
          <p:cNvSpPr txBox="1"/>
          <p:nvPr/>
        </p:nvSpPr>
        <p:spPr>
          <a:xfrm>
            <a:off x="902448" y="1265518"/>
            <a:ext cx="4386729"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3M</a:t>
            </a:r>
            <a:endParaRPr lang="en-US" sz="3200">
              <a:solidFill>
                <a:srgbClr val="002060"/>
              </a:solidFill>
            </a:endParaRPr>
          </a:p>
        </p:txBody>
      </p:sp>
      <p:pic>
        <p:nvPicPr>
          <p:cNvPr id="5" name="Picture 5" descr="A screenshot of a computer&#10;&#10;Description generated with very high confidence">
            <a:extLst>
              <a:ext uri="{FF2B5EF4-FFF2-40B4-BE49-F238E27FC236}">
                <a16:creationId xmlns:a16="http://schemas.microsoft.com/office/drawing/2014/main" id="{BB948420-08B8-4B4E-8490-E85E24756907}"/>
              </a:ext>
            </a:extLst>
          </p:cNvPr>
          <p:cNvPicPr>
            <a:picLocks noChangeAspect="1"/>
          </p:cNvPicPr>
          <p:nvPr/>
        </p:nvPicPr>
        <p:blipFill rotWithShape="1">
          <a:blip r:embed="rId3"/>
          <a:srcRect l="3274" t="18302" r="52753" b="16711"/>
          <a:stretch/>
        </p:blipFill>
        <p:spPr>
          <a:xfrm>
            <a:off x="413870" y="1895474"/>
            <a:ext cx="5513959" cy="4569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video game&#10;&#10;Description generated with high confidence">
            <a:extLst>
              <a:ext uri="{FF2B5EF4-FFF2-40B4-BE49-F238E27FC236}">
                <a16:creationId xmlns:a16="http://schemas.microsoft.com/office/drawing/2014/main" id="{E53A121D-3036-4662-82C2-1D6835B199B4}"/>
              </a:ext>
            </a:extLst>
          </p:cNvPr>
          <p:cNvPicPr>
            <a:picLocks noChangeAspect="1"/>
          </p:cNvPicPr>
          <p:nvPr/>
        </p:nvPicPr>
        <p:blipFill rotWithShape="1">
          <a:blip r:embed="rId4"/>
          <a:srcRect l="3025" t="18438" r="52705" b="19479"/>
          <a:stretch/>
        </p:blipFill>
        <p:spPr>
          <a:xfrm>
            <a:off x="6233459" y="1895477"/>
            <a:ext cx="5682701" cy="4527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622A595-650C-4C4E-83C8-BC78C5DB3188}"/>
              </a:ext>
            </a:extLst>
          </p:cNvPr>
          <p:cNvSpPr txBox="1"/>
          <p:nvPr/>
        </p:nvSpPr>
        <p:spPr>
          <a:xfrm>
            <a:off x="6236448" y="1265518"/>
            <a:ext cx="5552141"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Samsung</a:t>
            </a:r>
          </a:p>
        </p:txBody>
      </p:sp>
    </p:spTree>
    <p:extLst>
      <p:ext uri="{BB962C8B-B14F-4D97-AF65-F5344CB8AC3E}">
        <p14:creationId xmlns:p14="http://schemas.microsoft.com/office/powerpoint/2010/main" val="331854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Structured Web Pages</a:t>
            </a:r>
            <a:endParaRPr lang="en-US"/>
          </a:p>
        </p:txBody>
      </p:sp>
      <p:sp>
        <p:nvSpPr>
          <p:cNvPr id="4" name="TextBox 3">
            <a:extLst>
              <a:ext uri="{FF2B5EF4-FFF2-40B4-BE49-F238E27FC236}">
                <a16:creationId xmlns:a16="http://schemas.microsoft.com/office/drawing/2014/main" id="{03761984-CCF2-4EDE-B333-6F9C9268EC0C}"/>
              </a:ext>
            </a:extLst>
          </p:cNvPr>
          <p:cNvSpPr txBox="1"/>
          <p:nvPr/>
        </p:nvSpPr>
        <p:spPr>
          <a:xfrm>
            <a:off x="902448" y="1265518"/>
            <a:ext cx="4386729"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3M</a:t>
            </a:r>
            <a:endParaRPr lang="en-US" sz="3200">
              <a:solidFill>
                <a:srgbClr val="002060"/>
              </a:solidFill>
            </a:endParaRPr>
          </a:p>
        </p:txBody>
      </p:sp>
      <p:pic>
        <p:nvPicPr>
          <p:cNvPr id="5" name="Picture 5" descr="A screenshot of a computer&#10;&#10;Description generated with very high confidence">
            <a:extLst>
              <a:ext uri="{FF2B5EF4-FFF2-40B4-BE49-F238E27FC236}">
                <a16:creationId xmlns:a16="http://schemas.microsoft.com/office/drawing/2014/main" id="{BB948420-08B8-4B4E-8490-E85E24756907}"/>
              </a:ext>
            </a:extLst>
          </p:cNvPr>
          <p:cNvPicPr>
            <a:picLocks noChangeAspect="1"/>
          </p:cNvPicPr>
          <p:nvPr/>
        </p:nvPicPr>
        <p:blipFill rotWithShape="1">
          <a:blip r:embed="rId3"/>
          <a:srcRect l="3274" t="18302" r="52753" b="16711"/>
          <a:stretch/>
        </p:blipFill>
        <p:spPr>
          <a:xfrm>
            <a:off x="413870" y="1895474"/>
            <a:ext cx="5513959" cy="4569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video game&#10;&#10;Description generated with high confidence">
            <a:extLst>
              <a:ext uri="{FF2B5EF4-FFF2-40B4-BE49-F238E27FC236}">
                <a16:creationId xmlns:a16="http://schemas.microsoft.com/office/drawing/2014/main" id="{E53A121D-3036-4662-82C2-1D6835B199B4}"/>
              </a:ext>
            </a:extLst>
          </p:cNvPr>
          <p:cNvPicPr>
            <a:picLocks noChangeAspect="1"/>
          </p:cNvPicPr>
          <p:nvPr/>
        </p:nvPicPr>
        <p:blipFill rotWithShape="1">
          <a:blip r:embed="rId4"/>
          <a:srcRect l="3025" t="18438" r="52705" b="19479"/>
          <a:stretch/>
        </p:blipFill>
        <p:spPr>
          <a:xfrm>
            <a:off x="6233459" y="1895477"/>
            <a:ext cx="5682701" cy="4527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622A595-650C-4C4E-83C8-BC78C5DB3188}"/>
              </a:ext>
            </a:extLst>
          </p:cNvPr>
          <p:cNvSpPr txBox="1"/>
          <p:nvPr/>
        </p:nvSpPr>
        <p:spPr>
          <a:xfrm>
            <a:off x="6236448" y="1265518"/>
            <a:ext cx="5552141"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Samsung</a:t>
            </a:r>
          </a:p>
        </p:txBody>
      </p:sp>
      <p:sp>
        <p:nvSpPr>
          <p:cNvPr id="6" name="Rectangle: Rounded Corners 5">
            <a:extLst>
              <a:ext uri="{FF2B5EF4-FFF2-40B4-BE49-F238E27FC236}">
                <a16:creationId xmlns:a16="http://schemas.microsoft.com/office/drawing/2014/main" id="{DBF9859B-FB97-46BD-9944-F1EB5CC9F3DA}"/>
              </a:ext>
            </a:extLst>
          </p:cNvPr>
          <p:cNvSpPr/>
          <p:nvPr/>
        </p:nvSpPr>
        <p:spPr>
          <a:xfrm>
            <a:off x="494244" y="2758432"/>
            <a:ext cx="3281923"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id="{6BBCA0BC-5003-4FC5-A210-3D0EC3FCA35A}"/>
              </a:ext>
            </a:extLst>
          </p:cNvPr>
          <p:cNvSpPr/>
          <p:nvPr/>
        </p:nvSpPr>
        <p:spPr>
          <a:xfrm>
            <a:off x="6388961" y="2815941"/>
            <a:ext cx="2807471"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3476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1906DD-C020-43D1-896B-58F98A377145}"/>
              </a:ext>
            </a:extLst>
          </p:cNvPr>
          <p:cNvSpPr/>
          <p:nvPr/>
        </p:nvSpPr>
        <p:spPr>
          <a:xfrm>
            <a:off x="950428" y="1341662"/>
            <a:ext cx="3473570" cy="528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Unstructured Web Pages</a:t>
            </a:r>
            <a:endParaRPr lang="en-US">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AFED3130-393E-4E3B-96C2-3FC6B13345E4}"/>
              </a:ext>
            </a:extLst>
          </p:cNvPr>
          <p:cNvPicPr>
            <a:picLocks noChangeAspect="1"/>
          </p:cNvPicPr>
          <p:nvPr/>
        </p:nvPicPr>
        <p:blipFill rotWithShape="1">
          <a:blip r:embed="rId3"/>
          <a:srcRect t="12371" r="1376" b="66237"/>
          <a:stretch/>
        </p:blipFill>
        <p:spPr>
          <a:xfrm>
            <a:off x="1214202" y="1430802"/>
            <a:ext cx="3085413" cy="119256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F342717-5E70-4130-8C70-EA74D96CB9D6}"/>
              </a:ext>
            </a:extLst>
          </p:cNvPr>
          <p:cNvPicPr>
            <a:picLocks noChangeAspect="1"/>
          </p:cNvPicPr>
          <p:nvPr/>
        </p:nvPicPr>
        <p:blipFill rotWithShape="1">
          <a:blip r:embed="rId4"/>
          <a:srcRect t="35664" r="621" b="23776"/>
          <a:stretch/>
        </p:blipFill>
        <p:spPr>
          <a:xfrm>
            <a:off x="1544881" y="4651329"/>
            <a:ext cx="2299050" cy="1668943"/>
          </a:xfrm>
          <a:prstGeom prst="rect">
            <a:avLst/>
          </a:prstGeom>
        </p:spPr>
      </p:pic>
      <p:pic>
        <p:nvPicPr>
          <p:cNvPr id="7" name="Picture 3" descr="A screenshot of a cell phone&#10;&#10;Description generated with very high confidence">
            <a:extLst>
              <a:ext uri="{FF2B5EF4-FFF2-40B4-BE49-F238E27FC236}">
                <a16:creationId xmlns:a16="http://schemas.microsoft.com/office/drawing/2014/main" id="{81E4FC81-4845-459A-8ECE-133EA4F6EFF9}"/>
              </a:ext>
            </a:extLst>
          </p:cNvPr>
          <p:cNvPicPr>
            <a:picLocks noChangeAspect="1"/>
          </p:cNvPicPr>
          <p:nvPr/>
        </p:nvPicPr>
        <p:blipFill rotWithShape="1">
          <a:blip r:embed="rId3"/>
          <a:srcRect t="46907" r="1376" b="21134"/>
          <a:stretch/>
        </p:blipFill>
        <p:spPr>
          <a:xfrm>
            <a:off x="1214202" y="2782272"/>
            <a:ext cx="3085413" cy="1781657"/>
          </a:xfrm>
          <a:prstGeom prst="rect">
            <a:avLst/>
          </a:prstGeom>
        </p:spPr>
      </p:pic>
      <p:pic>
        <p:nvPicPr>
          <p:cNvPr id="8" name="Picture 8" descr="A screenshot of a person&#10;&#10;Description generated with very high confidence">
            <a:extLst>
              <a:ext uri="{FF2B5EF4-FFF2-40B4-BE49-F238E27FC236}">
                <a16:creationId xmlns:a16="http://schemas.microsoft.com/office/drawing/2014/main" id="{80BAFA7C-4EA3-46FF-B2B2-AAA54973CA14}"/>
              </a:ext>
            </a:extLst>
          </p:cNvPr>
          <p:cNvPicPr>
            <a:picLocks noChangeAspect="1"/>
          </p:cNvPicPr>
          <p:nvPr/>
        </p:nvPicPr>
        <p:blipFill rotWithShape="1">
          <a:blip r:embed="rId5"/>
          <a:srcRect t="4000" r="1015" b="15121"/>
          <a:stretch/>
        </p:blipFill>
        <p:spPr>
          <a:xfrm>
            <a:off x="4779787" y="1430802"/>
            <a:ext cx="2802274" cy="4072185"/>
          </a:xfrm>
          <a:prstGeom prst="rect">
            <a:avLst/>
          </a:prstGeom>
        </p:spPr>
      </p:pic>
      <p:sp>
        <p:nvSpPr>
          <p:cNvPr id="13" name="Rectangle 12">
            <a:extLst>
              <a:ext uri="{FF2B5EF4-FFF2-40B4-BE49-F238E27FC236}">
                <a16:creationId xmlns:a16="http://schemas.microsoft.com/office/drawing/2014/main" id="{729C3AE2-A10D-4B36-B449-C2D04D68AE64}"/>
              </a:ext>
            </a:extLst>
          </p:cNvPr>
          <p:cNvSpPr/>
          <p:nvPr/>
        </p:nvSpPr>
        <p:spPr>
          <a:xfrm>
            <a:off x="4631031" y="1341661"/>
            <a:ext cx="308538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screenshot of text&#10;&#10;Description generated with very high confidence">
            <a:extLst>
              <a:ext uri="{FF2B5EF4-FFF2-40B4-BE49-F238E27FC236}">
                <a16:creationId xmlns:a16="http://schemas.microsoft.com/office/drawing/2014/main" id="{91E7D61A-D02C-4C67-A379-9B3C274C42B6}"/>
              </a:ext>
            </a:extLst>
          </p:cNvPr>
          <p:cNvPicPr>
            <a:picLocks noChangeAspect="1"/>
          </p:cNvPicPr>
          <p:nvPr/>
        </p:nvPicPr>
        <p:blipFill rotWithShape="1">
          <a:blip r:embed="rId6"/>
          <a:srcRect t="8042" r="621" b="24350"/>
          <a:stretch/>
        </p:blipFill>
        <p:spPr>
          <a:xfrm>
            <a:off x="8043447" y="1430800"/>
            <a:ext cx="3262333" cy="4176538"/>
          </a:xfrm>
          <a:prstGeom prst="rect">
            <a:avLst/>
          </a:prstGeom>
        </p:spPr>
      </p:pic>
      <p:sp>
        <p:nvSpPr>
          <p:cNvPr id="16" name="Rectangle 15">
            <a:extLst>
              <a:ext uri="{FF2B5EF4-FFF2-40B4-BE49-F238E27FC236}">
                <a16:creationId xmlns:a16="http://schemas.microsoft.com/office/drawing/2014/main" id="{C07CC356-C76A-4BFA-B678-A54D6FCCD2DE}"/>
              </a:ext>
            </a:extLst>
          </p:cNvPr>
          <p:cNvSpPr/>
          <p:nvPr/>
        </p:nvSpPr>
        <p:spPr>
          <a:xfrm>
            <a:off x="8038464" y="1327283"/>
            <a:ext cx="324353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583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1906DD-C020-43D1-896B-58F98A377145}"/>
              </a:ext>
            </a:extLst>
          </p:cNvPr>
          <p:cNvSpPr/>
          <p:nvPr/>
        </p:nvSpPr>
        <p:spPr>
          <a:xfrm>
            <a:off x="950428" y="1341662"/>
            <a:ext cx="3473570" cy="528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Unstructured Web Pages</a:t>
            </a:r>
            <a:endParaRPr lang="en-US">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AFED3130-393E-4E3B-96C2-3FC6B13345E4}"/>
              </a:ext>
            </a:extLst>
          </p:cNvPr>
          <p:cNvPicPr>
            <a:picLocks noChangeAspect="1"/>
          </p:cNvPicPr>
          <p:nvPr/>
        </p:nvPicPr>
        <p:blipFill rotWithShape="1">
          <a:blip r:embed="rId3"/>
          <a:srcRect t="12371" r="1376" b="66237"/>
          <a:stretch/>
        </p:blipFill>
        <p:spPr>
          <a:xfrm>
            <a:off x="1214202" y="1430802"/>
            <a:ext cx="3085413" cy="119256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F342717-5E70-4130-8C70-EA74D96CB9D6}"/>
              </a:ext>
            </a:extLst>
          </p:cNvPr>
          <p:cNvPicPr>
            <a:picLocks noChangeAspect="1"/>
          </p:cNvPicPr>
          <p:nvPr/>
        </p:nvPicPr>
        <p:blipFill rotWithShape="1">
          <a:blip r:embed="rId4"/>
          <a:srcRect t="35664" r="621" b="23776"/>
          <a:stretch/>
        </p:blipFill>
        <p:spPr>
          <a:xfrm>
            <a:off x="1544881" y="4651329"/>
            <a:ext cx="2299050" cy="1668943"/>
          </a:xfrm>
          <a:prstGeom prst="rect">
            <a:avLst/>
          </a:prstGeom>
        </p:spPr>
      </p:pic>
      <p:pic>
        <p:nvPicPr>
          <p:cNvPr id="7" name="Picture 3" descr="A screenshot of a cell phone&#10;&#10;Description generated with very high confidence">
            <a:extLst>
              <a:ext uri="{FF2B5EF4-FFF2-40B4-BE49-F238E27FC236}">
                <a16:creationId xmlns:a16="http://schemas.microsoft.com/office/drawing/2014/main" id="{81E4FC81-4845-459A-8ECE-133EA4F6EFF9}"/>
              </a:ext>
            </a:extLst>
          </p:cNvPr>
          <p:cNvPicPr>
            <a:picLocks noChangeAspect="1"/>
          </p:cNvPicPr>
          <p:nvPr/>
        </p:nvPicPr>
        <p:blipFill rotWithShape="1">
          <a:blip r:embed="rId3"/>
          <a:srcRect t="46907" r="1376" b="21134"/>
          <a:stretch/>
        </p:blipFill>
        <p:spPr>
          <a:xfrm>
            <a:off x="1214202" y="2782272"/>
            <a:ext cx="3085413" cy="1781657"/>
          </a:xfrm>
          <a:prstGeom prst="rect">
            <a:avLst/>
          </a:prstGeom>
        </p:spPr>
      </p:pic>
      <p:pic>
        <p:nvPicPr>
          <p:cNvPr id="8" name="Picture 8" descr="A screenshot of a person&#10;&#10;Description generated with very high confidence">
            <a:extLst>
              <a:ext uri="{FF2B5EF4-FFF2-40B4-BE49-F238E27FC236}">
                <a16:creationId xmlns:a16="http://schemas.microsoft.com/office/drawing/2014/main" id="{80BAFA7C-4EA3-46FF-B2B2-AAA54973CA14}"/>
              </a:ext>
            </a:extLst>
          </p:cNvPr>
          <p:cNvPicPr>
            <a:picLocks noChangeAspect="1"/>
          </p:cNvPicPr>
          <p:nvPr/>
        </p:nvPicPr>
        <p:blipFill rotWithShape="1">
          <a:blip r:embed="rId5"/>
          <a:srcRect t="4000" r="1015" b="15121"/>
          <a:stretch/>
        </p:blipFill>
        <p:spPr>
          <a:xfrm>
            <a:off x="4779787" y="1430802"/>
            <a:ext cx="2802274" cy="4072185"/>
          </a:xfrm>
          <a:prstGeom prst="rect">
            <a:avLst/>
          </a:prstGeom>
        </p:spPr>
      </p:pic>
      <p:sp>
        <p:nvSpPr>
          <p:cNvPr id="13" name="Rectangle 12">
            <a:extLst>
              <a:ext uri="{FF2B5EF4-FFF2-40B4-BE49-F238E27FC236}">
                <a16:creationId xmlns:a16="http://schemas.microsoft.com/office/drawing/2014/main" id="{729C3AE2-A10D-4B36-B449-C2D04D68AE64}"/>
              </a:ext>
            </a:extLst>
          </p:cNvPr>
          <p:cNvSpPr/>
          <p:nvPr/>
        </p:nvSpPr>
        <p:spPr>
          <a:xfrm>
            <a:off x="4631031" y="1327284"/>
            <a:ext cx="308538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screenshot of text&#10;&#10;Description generated with very high confidence">
            <a:extLst>
              <a:ext uri="{FF2B5EF4-FFF2-40B4-BE49-F238E27FC236}">
                <a16:creationId xmlns:a16="http://schemas.microsoft.com/office/drawing/2014/main" id="{91E7D61A-D02C-4C67-A379-9B3C274C42B6}"/>
              </a:ext>
            </a:extLst>
          </p:cNvPr>
          <p:cNvPicPr>
            <a:picLocks noChangeAspect="1"/>
          </p:cNvPicPr>
          <p:nvPr/>
        </p:nvPicPr>
        <p:blipFill rotWithShape="1">
          <a:blip r:embed="rId6"/>
          <a:srcRect t="8042" r="621" b="24350"/>
          <a:stretch/>
        </p:blipFill>
        <p:spPr>
          <a:xfrm>
            <a:off x="8043447" y="1430800"/>
            <a:ext cx="3262333" cy="4176538"/>
          </a:xfrm>
          <a:prstGeom prst="rect">
            <a:avLst/>
          </a:prstGeom>
        </p:spPr>
      </p:pic>
      <p:sp>
        <p:nvSpPr>
          <p:cNvPr id="16" name="Rectangle 15">
            <a:extLst>
              <a:ext uri="{FF2B5EF4-FFF2-40B4-BE49-F238E27FC236}">
                <a16:creationId xmlns:a16="http://schemas.microsoft.com/office/drawing/2014/main" id="{C07CC356-C76A-4BFA-B678-A54D6FCCD2DE}"/>
              </a:ext>
            </a:extLst>
          </p:cNvPr>
          <p:cNvSpPr/>
          <p:nvPr/>
        </p:nvSpPr>
        <p:spPr>
          <a:xfrm>
            <a:off x="8038464" y="1327283"/>
            <a:ext cx="324353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884E398-5FBE-486B-B8F0-E900139B7743}"/>
              </a:ext>
            </a:extLst>
          </p:cNvPr>
          <p:cNvSpPr/>
          <p:nvPr/>
        </p:nvSpPr>
        <p:spPr>
          <a:xfrm>
            <a:off x="1011829" y="2384621"/>
            <a:ext cx="3281923"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Rounded Corners 9">
            <a:extLst>
              <a:ext uri="{FF2B5EF4-FFF2-40B4-BE49-F238E27FC236}">
                <a16:creationId xmlns:a16="http://schemas.microsoft.com/office/drawing/2014/main" id="{6557E046-3340-4A46-8EAA-2CD56BDC7C62}"/>
              </a:ext>
            </a:extLst>
          </p:cNvPr>
          <p:cNvSpPr/>
          <p:nvPr/>
        </p:nvSpPr>
        <p:spPr>
          <a:xfrm>
            <a:off x="4735565" y="5116319"/>
            <a:ext cx="2764337" cy="4878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Rounded Corners 10">
            <a:extLst>
              <a:ext uri="{FF2B5EF4-FFF2-40B4-BE49-F238E27FC236}">
                <a16:creationId xmlns:a16="http://schemas.microsoft.com/office/drawing/2014/main" id="{34FD80E3-51B5-4073-A954-3239AC4A1243}"/>
              </a:ext>
            </a:extLst>
          </p:cNvPr>
          <p:cNvSpPr/>
          <p:nvPr/>
        </p:nvSpPr>
        <p:spPr>
          <a:xfrm>
            <a:off x="8646206" y="3462924"/>
            <a:ext cx="1844188" cy="30090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55801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TotalTime>
  <Words>2555</Words>
  <Application>Microsoft Office PowerPoint</Application>
  <PresentationFormat>Widescreen</PresentationFormat>
  <Paragraphs>849</Paragraphs>
  <Slides>59</Slides>
  <Notes>27</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Doc2Vec</vt:lpstr>
      <vt:lpstr>PowerPoint Presentation</vt:lpstr>
      <vt:lpstr>PowerPoint Presentation</vt:lpstr>
      <vt:lpstr>PowerPoint Presentation</vt:lpstr>
      <vt:lpstr>Profile Manager</vt:lpstr>
      <vt:lpstr>PowerPoint Presentation</vt:lpstr>
      <vt:lpstr> Master  Documents</vt:lpstr>
      <vt:lpstr>PowerPoint Presentation</vt:lpstr>
      <vt:lpstr>Open Information Extraction</vt:lpstr>
      <vt:lpstr>PowerPoint Presentation</vt:lpstr>
      <vt:lpstr>PowerPoint Presentation</vt:lpstr>
      <vt:lpstr>Knowledge Linker</vt:lpstr>
      <vt:lpstr>PowerPoint Presentation</vt:lpstr>
      <vt:lpstr>PowerPoint Presentation</vt:lpstr>
      <vt:lpstr>PowerPoint Presentation</vt:lpstr>
      <vt:lpstr>PowerPoint Presentation</vt:lpstr>
      <vt:lpstr>Towards a New  Computational Fact-Checking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Shi</dc:creator>
  <cp:lastModifiedBy>Himanshu Ahuja</cp:lastModifiedBy>
  <cp:revision>40</cp:revision>
  <dcterms:modified xsi:type="dcterms:W3CDTF">2018-08-27T20:38:56Z</dcterms:modified>
</cp:coreProperties>
</file>